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4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1pPr>
    <a:lvl2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2pPr>
    <a:lvl3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3pPr>
    <a:lvl4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4pPr>
    <a:lvl5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5pPr>
    <a:lvl6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6pPr>
    <a:lvl7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7pPr>
    <a:lvl8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8pPr>
    <a:lvl9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8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Elliott" userId="7351dce6-1c71-42fe-a8b6-672ef8af4adc" providerId="ADAL" clId="{6E031239-6BCB-4781-8AD0-88CE2DE7ACE9}"/>
    <pc:docChg chg="mod">
      <pc:chgData name="Alana Elliott" userId="7351dce6-1c71-42fe-a8b6-672ef8af4adc" providerId="ADAL" clId="{6E031239-6BCB-4781-8AD0-88CE2DE7ACE9}" dt="2023-05-09T21:11:54.070" v="1"/>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1143000" y="685800"/>
            <a:ext cx="4572000" cy="3429000"/>
          </a:xfrm>
          <a:prstGeom prst="rect">
            <a:avLst/>
          </a:prstGeom>
        </p:spPr>
        <p:txBody>
          <a:bodyPr/>
          <a:lstStyle/>
          <a:p>
            <a:endParaRPr/>
          </a:p>
        </p:txBody>
      </p:sp>
      <p:sp>
        <p:nvSpPr>
          <p:cNvPr id="211" name="Shape 21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Arial"/>
      </a:defRPr>
    </a:lvl1pPr>
    <a:lvl2pPr indent="228600" defTabSz="1828800" latinLnBrk="0">
      <a:defRPr sz="2400">
        <a:latin typeface="+mn-lt"/>
        <a:ea typeface="+mn-ea"/>
        <a:cs typeface="+mn-cs"/>
        <a:sym typeface="Arial"/>
      </a:defRPr>
    </a:lvl2pPr>
    <a:lvl3pPr indent="457200" defTabSz="1828800" latinLnBrk="0">
      <a:defRPr sz="2400">
        <a:latin typeface="+mn-lt"/>
        <a:ea typeface="+mn-ea"/>
        <a:cs typeface="+mn-cs"/>
        <a:sym typeface="Arial"/>
      </a:defRPr>
    </a:lvl3pPr>
    <a:lvl4pPr indent="685800" defTabSz="1828800" latinLnBrk="0">
      <a:defRPr sz="2400">
        <a:latin typeface="+mn-lt"/>
        <a:ea typeface="+mn-ea"/>
        <a:cs typeface="+mn-cs"/>
        <a:sym typeface="Arial"/>
      </a:defRPr>
    </a:lvl4pPr>
    <a:lvl5pPr indent="914400" defTabSz="1828800" latinLnBrk="0">
      <a:defRPr sz="2400">
        <a:latin typeface="+mn-lt"/>
        <a:ea typeface="+mn-ea"/>
        <a:cs typeface="+mn-cs"/>
        <a:sym typeface="Arial"/>
      </a:defRPr>
    </a:lvl5pPr>
    <a:lvl6pPr indent="1143000" defTabSz="1828800" latinLnBrk="0">
      <a:defRPr sz="2400">
        <a:latin typeface="+mn-lt"/>
        <a:ea typeface="+mn-ea"/>
        <a:cs typeface="+mn-cs"/>
        <a:sym typeface="Arial"/>
      </a:defRPr>
    </a:lvl6pPr>
    <a:lvl7pPr indent="1371600" defTabSz="1828800" latinLnBrk="0">
      <a:defRPr sz="2400">
        <a:latin typeface="+mn-lt"/>
        <a:ea typeface="+mn-ea"/>
        <a:cs typeface="+mn-cs"/>
        <a:sym typeface="Arial"/>
      </a:defRPr>
    </a:lvl7pPr>
    <a:lvl8pPr indent="1600200" defTabSz="1828800" latinLnBrk="0">
      <a:defRPr sz="2400">
        <a:latin typeface="+mn-lt"/>
        <a:ea typeface="+mn-ea"/>
        <a:cs typeface="+mn-cs"/>
        <a:sym typeface="Arial"/>
      </a:defRPr>
    </a:lvl8pPr>
    <a:lvl9pPr indent="1828800" defTabSz="1828800" latinLnBrk="0">
      <a:defRPr sz="2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lvl1pPr marL="171450" indent="-171450" defTabSz="914400">
              <a:buSzPct val="100000"/>
              <a:buFont typeface="Arial"/>
              <a:buChar char="•"/>
              <a:defRPr sz="1200"/>
            </a:lvl1pPr>
          </a:lstStyle>
          <a:p>
            <a:r>
              <a:t>Today, we’re going to spend some time talking about food allergy.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Anaphylaxis is the most serious type of allergic reaction, it can:</a:t>
            </a:r>
          </a:p>
          <a:p>
            <a:pPr marL="347472" lvl="1" indent="-171450" defTabSz="914400">
              <a:buSzPct val="100000"/>
              <a:buFont typeface="Arial"/>
              <a:buChar char="o"/>
              <a:defRPr sz="1200"/>
            </a:pPr>
            <a:r>
              <a:t>Affect different parts of the body like the lungs, stomach, and heart</a:t>
            </a:r>
          </a:p>
          <a:p>
            <a:pPr marL="347472" lvl="1" indent="-171450" defTabSz="914400">
              <a:buSzPct val="100000"/>
              <a:buFont typeface="Arial"/>
              <a:buChar char="o"/>
              <a:defRPr sz="1200"/>
            </a:pPr>
            <a:r>
              <a:t>Take place quickly – within minutes and sometimes it takes longer – within a few hours of eating a food </a:t>
            </a:r>
          </a:p>
          <a:p>
            <a:pPr marL="347472" lvl="1" indent="-171450" defTabSz="914400">
              <a:buSzPct val="100000"/>
              <a:buFont typeface="Arial"/>
              <a:buChar char="o"/>
              <a:defRPr sz="1200"/>
            </a:pPr>
            <a:r>
              <a:t>Be very dangerous, even life-threatening</a:t>
            </a:r>
          </a:p>
          <a:p>
            <a:pPr marL="173736" indent="-173736" defTabSz="914400">
              <a:buSzPct val="100000"/>
              <a:buFont typeface="Arial"/>
              <a:buChar char="•"/>
              <a:defRPr sz="1200"/>
            </a:pPr>
            <a:r>
              <a:t>For all these reasons, anaphylaxis is considered a medical emergency.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Did you know the smell of a food alone does </a:t>
            </a:r>
            <a:r>
              <a:rPr u="sng"/>
              <a:t>not</a:t>
            </a:r>
            <a:r>
              <a:t> cause an allergic reaction? Reactions are caused by specific food proteins. </a:t>
            </a:r>
          </a:p>
          <a:p>
            <a:pPr marL="171450" indent="-171450" defTabSz="914400">
              <a:buSzPct val="100000"/>
              <a:buFont typeface="Arial"/>
              <a:buChar char="•"/>
              <a:defRPr sz="1200"/>
            </a:pPr>
            <a:r>
              <a:t>Since food smells or odours do not contain protein, they cannot cause allergic reactions. </a:t>
            </a:r>
          </a:p>
          <a:p>
            <a:pPr marL="171450" indent="-171450" defTabSz="914400">
              <a:buSzPct val="100000"/>
              <a:buFont typeface="Arial"/>
              <a:buChar char="•"/>
              <a:defRPr sz="1200"/>
            </a:pPr>
            <a:r>
              <a:t>However, if someone smells the food they are allergic to, it may make them feel very anxious or uncomfortable. </a:t>
            </a:r>
          </a:p>
          <a:p>
            <a:pPr marL="171450" indent="-171450" defTabSz="914400">
              <a:buSzPct val="100000"/>
              <a:buFont typeface="Arial"/>
              <a:buChar char="•"/>
              <a:defRPr sz="1200" b="1"/>
            </a:pPr>
            <a:r>
              <a:t>Note to teacher: </a:t>
            </a:r>
            <a:r>
              <a:rPr b="0"/>
              <a:t>Smelling a food odour is </a:t>
            </a:r>
            <a:r>
              <a:rPr b="0" u="sng"/>
              <a:t>not</a:t>
            </a:r>
            <a:r>
              <a:rPr b="0"/>
              <a:t> the same as inhaling airborne proteins. In some cases, the inhalation of airbourne proteins can cause allergic reactions. For example, proteins can be transferred in the vapour or steam of sizzling fish or shellfish. Usually these reactions are mild, but sometimes people have had severe reactions.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Prompt: </a:t>
            </a:r>
            <a:r>
              <a:rPr b="0"/>
              <a:t>Show the video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You can have different signs and symptoms with anaphylaxis. </a:t>
            </a:r>
          </a:p>
          <a:p>
            <a:pPr marL="171450" indent="-171450" defTabSz="914400">
              <a:buSzPct val="100000"/>
              <a:buFont typeface="Arial"/>
              <a:buChar char="•"/>
              <a:defRPr sz="1200"/>
            </a:pPr>
            <a:r>
              <a:t>Symptoms generally include two or more body systems: skin, breathing, stomach and heart. Breathing or heart symptoms alone can be anaphylaxis. </a:t>
            </a:r>
          </a:p>
          <a:p>
            <a:pPr marL="171450" indent="-171450" defTabSz="914400">
              <a:buSzPct val="100000"/>
              <a:buFont typeface="Arial"/>
              <a:buChar char="•"/>
              <a:defRPr sz="1200"/>
            </a:pPr>
            <a:r>
              <a:t>With anaphylaxis, your skin may be swollen or red, it may feel itchy or warm, or there may be lots of hives on your body. Hives look like red bumpy spots.</a:t>
            </a:r>
          </a:p>
          <a:p>
            <a:pPr marL="171450" indent="-171450" defTabSz="914400">
              <a:buSzPct val="100000"/>
              <a:buFont typeface="Arial"/>
              <a:buChar char="•"/>
              <a:defRPr sz="1200"/>
            </a:pPr>
            <a:r>
              <a:t>If your breathing system is affected, you may cough, wheeze (a whistling sound when you breathe), or feel like you cannot breathe. You may feel tightness or a pain in your chest. Your throat may feel tight or you may have trouble swallowing, or your voice may sound different. </a:t>
            </a:r>
          </a:p>
          <a:p>
            <a:pPr marL="171450" indent="-171450" defTabSz="914400">
              <a:buSzPct val="100000"/>
              <a:buFont typeface="Arial"/>
              <a:buChar char="•"/>
              <a:defRPr sz="1200"/>
            </a:pPr>
            <a:r>
              <a:t>If your stomach system is affected, you may feel sick to your stomach or nauseous or have stomach pain or cramps.</a:t>
            </a:r>
          </a:p>
          <a:p>
            <a:pPr marL="171450" indent="-171450" defTabSz="914400">
              <a:buSzPct val="100000"/>
              <a:buFont typeface="Arial"/>
              <a:buChar char="•"/>
              <a:defRPr sz="1200"/>
            </a:pPr>
            <a:r>
              <a:t>If your heart system is affected, your skin colour may look paler than normal or look “blue”, or you may feel lightheaded or dizzy.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A medicine called epinephrine is the best one to treat anaphylaxis. </a:t>
            </a:r>
          </a:p>
          <a:p>
            <a:pPr marL="171450" indent="-171450" defTabSz="914400">
              <a:buSzPct val="100000"/>
              <a:buFont typeface="Arial"/>
              <a:buChar char="•"/>
              <a:defRPr sz="1200"/>
            </a:pPr>
            <a:r>
              <a:t>It is the medicine form of the hormone adrenaline, which is made by your body and released when you are faced with an exciting or stressful situation. </a:t>
            </a:r>
          </a:p>
          <a:p>
            <a:pPr marL="171450" indent="-171450" defTabSz="914400">
              <a:buSzPct val="100000"/>
              <a:buFont typeface="Arial"/>
              <a:buChar char="•"/>
              <a:defRPr sz="1200"/>
            </a:pPr>
            <a:r>
              <a:t>Adrenaline helps to protect you by increasing your heart rate and giving you a boost of energy. </a:t>
            </a:r>
          </a:p>
          <a:p>
            <a:pPr marL="171450" indent="-171450" defTabSz="914400">
              <a:buSzPct val="100000"/>
              <a:buFont typeface="Arial"/>
              <a:buChar char="•"/>
              <a:defRPr sz="1200"/>
            </a:pPr>
            <a:r>
              <a:t>Epinephrine helps your body respond by reversing the symptoms of an allergic reaction.</a:t>
            </a:r>
          </a:p>
          <a:p>
            <a:pPr defTabSz="914400">
              <a:defRPr sz="1200"/>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noRot="1" noChangeAspect="1"/>
          </p:cNvSpPr>
          <p:nvPr>
            <p:ph type="sldImg"/>
          </p:nvPr>
        </p:nvSpPr>
        <p:spPr>
          <a:prstGeom prst="rect">
            <a:avLst/>
          </a:prstGeom>
        </p:spPr>
        <p:txBody>
          <a:bodyPr/>
          <a:lstStyle/>
          <a:p>
            <a:endParaRPr/>
          </a:p>
        </p:txBody>
      </p:sp>
      <p:sp>
        <p:nvSpPr>
          <p:cNvPr id="564" name="Shape 56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An epinephrine auto-injector is a hand-held device that contains a dose of epinephrine.</a:t>
            </a:r>
          </a:p>
          <a:p>
            <a:pPr marL="171450" indent="-171450" defTabSz="914400">
              <a:buSzPct val="100000"/>
              <a:buFont typeface="Arial"/>
              <a:buChar char="•"/>
              <a:defRPr sz="1200"/>
            </a:pPr>
            <a:r>
              <a:t>It’s designed to be given by anyone, including people who are not medically trained.</a:t>
            </a:r>
          </a:p>
          <a:p>
            <a:pPr marL="171450" indent="-171450" defTabSz="914400">
              <a:buSzPct val="100000"/>
              <a:buFont typeface="Arial"/>
              <a:buChar char="•"/>
              <a:defRPr sz="1200"/>
            </a:pPr>
            <a:r>
              <a:t>Epinephrine is safe to use. Even if you’re unsure about a reaction, the best choice is to use the epinephrine auto-injector.</a:t>
            </a:r>
          </a:p>
          <a:p>
            <a:pPr marL="171450" indent="-171450" defTabSz="914400">
              <a:buSzPct val="100000"/>
              <a:buFont typeface="Arial"/>
              <a:buChar char="•"/>
              <a:defRPr sz="1200"/>
            </a:pPr>
            <a:r>
              <a:t>After someone receives epinephrine, they need to go to the hospital to get checked out for their reaction (not because epinephrine was used).</a:t>
            </a:r>
          </a:p>
          <a:p>
            <a:pPr marL="177800" lvl="1" indent="-177800">
              <a:lnSpc>
                <a:spcPct val="115000"/>
              </a:lnSpc>
              <a:spcBef>
                <a:spcPts val="800"/>
              </a:spcBef>
              <a:buSzPct val="100000"/>
              <a:buFont typeface="Courier New"/>
              <a:buChar char="•"/>
              <a:defRPr sz="1200"/>
            </a:pPr>
            <a:r>
              <a:t>The 3 brands of epinephrine auto-injectors available in Canada are administered in a similar way. However, showing the videos specific to each auto-injector may help promote familiarity and comfort with your students of each device. In the PowerPoint video, the EpiPen is highlighted. To access all 3 videos, including ALLERJECT® and Emerade™, please link to the Food Allergy Canada website here:  https://foodallergycanada.ca/campaign/all-about-food-allergy-school-program-for-grades-4-6/video-how-to-use-an-epinephrine-auto-injector/ </a:t>
            </a:r>
          </a:p>
          <a:p>
            <a:pPr marL="177800" lvl="1" indent="-177800">
              <a:lnSpc>
                <a:spcPct val="115000"/>
              </a:lnSpc>
              <a:spcBef>
                <a:spcPts val="800"/>
              </a:spcBef>
              <a:buSzPct val="100000"/>
              <a:buFont typeface="Courier New"/>
              <a:buChar char="•"/>
              <a:defRPr sz="1200"/>
            </a:pPr>
            <a:r>
              <a:t>After the videos, it may be beneficial to discuss the similarities and differences between the auto-injector devices: Reinforce that they may look different, but all contain epinephrine which is the only medicine to treat anaphylaxis and they each have written instructions on them to help guide their use.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noRot="1" noChangeAspect="1"/>
          </p:cNvSpPr>
          <p:nvPr>
            <p:ph type="sldImg"/>
          </p:nvPr>
        </p:nvSpPr>
        <p:spPr>
          <a:prstGeom prst="rect">
            <a:avLst/>
          </a:prstGeom>
        </p:spPr>
        <p:txBody>
          <a:bodyPr/>
          <a:lstStyle/>
          <a:p>
            <a:endParaRPr/>
          </a:p>
        </p:txBody>
      </p:sp>
      <p:sp>
        <p:nvSpPr>
          <p:cNvPr id="584" name="Shape 584"/>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Prompt: </a:t>
            </a:r>
            <a:r>
              <a:rPr b="0"/>
              <a:t>Show the video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noRot="1" noChangeAspect="1"/>
          </p:cNvSpPr>
          <p:nvPr>
            <p:ph type="sldImg"/>
          </p:nvPr>
        </p:nvSpPr>
        <p:spPr>
          <a:prstGeom prst="rect">
            <a:avLst/>
          </a:prstGeom>
        </p:spPr>
        <p:txBody>
          <a:bodyPr/>
          <a:lstStyle/>
          <a:p>
            <a:endParaRPr/>
          </a:p>
        </p:txBody>
      </p:sp>
      <p:sp>
        <p:nvSpPr>
          <p:cNvPr id="606" name="Shape 606"/>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While one person is using an epinephrine auto-injector, another person can be calling 9-1-1.</a:t>
            </a:r>
          </a:p>
          <a:p>
            <a:pPr marL="171450" indent="-171450" defTabSz="914400">
              <a:buSzPct val="100000"/>
              <a:buFont typeface="Arial"/>
              <a:buChar char="•"/>
              <a:defRPr sz="1200"/>
            </a:pPr>
            <a:r>
              <a:t>Even if unsure about a reaction, the best choice is to use the epinephrine auto-injector and not delay in giving a second dose if needed. </a:t>
            </a:r>
          </a:p>
          <a:p>
            <a:pPr marL="171450" indent="-171450" defTabSz="914400">
              <a:buSzPct val="100000"/>
              <a:buFont typeface="Arial"/>
              <a:buChar char="•"/>
              <a:defRPr sz="1200"/>
            </a:pPr>
            <a:r>
              <a:t>When you give any dose of epinephrine, you should always note what time it is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noRot="1" noChangeAspect="1"/>
          </p:cNvSpPr>
          <p:nvPr>
            <p:ph type="sldImg"/>
          </p:nvPr>
        </p:nvSpPr>
        <p:spPr>
          <a:prstGeom prst="rect">
            <a:avLst/>
          </a:prstGeom>
        </p:spPr>
        <p:txBody>
          <a:bodyPr/>
          <a:lstStyle/>
          <a:p>
            <a:endParaRPr/>
          </a:p>
        </p:txBody>
      </p:sp>
      <p:sp>
        <p:nvSpPr>
          <p:cNvPr id="625" name="Shape 625"/>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It’s important to go to the hospital after receiving epinephrine.</a:t>
            </a:r>
          </a:p>
          <a:p>
            <a:pPr marL="171450" indent="-171450" defTabSz="914400">
              <a:buSzPct val="100000"/>
              <a:buFont typeface="Arial"/>
              <a:buChar char="•"/>
              <a:defRPr sz="1200"/>
            </a:pPr>
            <a:r>
              <a:t>There is a chance of a second reaction or symptoms that may not have completely gone away. Sometimes more epinephrine or other medicine is needed.</a:t>
            </a:r>
          </a:p>
          <a:p>
            <a:pPr marL="171450" indent="-171450" defTabSz="914400">
              <a:buSzPct val="100000"/>
              <a:buFont typeface="Arial"/>
              <a:buChar char="•"/>
              <a:defRPr sz="1200"/>
            </a:pPr>
            <a:r>
              <a:t>The allergic reaction is the reason for going to the hospital, not because epinephrine has been used.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noRot="1" noChangeAspect="1"/>
          </p:cNvSpPr>
          <p:nvPr>
            <p:ph type="sldImg"/>
          </p:nvPr>
        </p:nvSpPr>
        <p:spPr>
          <a:prstGeom prst="rect">
            <a:avLst/>
          </a:prstGeom>
        </p:spPr>
        <p:txBody>
          <a:bodyPr/>
          <a:lstStyle/>
          <a:p>
            <a:endParaRPr/>
          </a:p>
        </p:txBody>
      </p:sp>
      <p:sp>
        <p:nvSpPr>
          <p:cNvPr id="637" name="Shape 637"/>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There are different body positions to think about when giving epinephrine and afterwards. </a:t>
            </a:r>
          </a:p>
          <a:p>
            <a:pPr marL="171450" indent="-171450" defTabSz="914400">
              <a:buSzPct val="100000"/>
              <a:buFont typeface="Arial"/>
              <a:buChar char="•"/>
              <a:defRPr sz="1200"/>
            </a:pPr>
            <a:r>
              <a:t>Before giving epinephrine: it may help to support or brace their leg to reduce movement.</a:t>
            </a:r>
          </a:p>
          <a:p>
            <a:pPr marL="171450" indent="-171450" defTabSz="914400">
              <a:buSzPct val="100000"/>
              <a:buFont typeface="Arial"/>
              <a:buChar char="•"/>
              <a:defRPr sz="1200"/>
            </a:pPr>
            <a:r>
              <a:t>If a child is lying down, do not have them sit up or stand suddenly during an anaphylactic reaction, even after receiving epinephrine. </a:t>
            </a:r>
          </a:p>
          <a:p>
            <a:pPr marL="171450" indent="-171450" defTabSz="914400">
              <a:buSzPct val="100000"/>
              <a:buFont typeface="Arial"/>
              <a:buChar char="•"/>
              <a:defRPr sz="1200"/>
            </a:pPr>
            <a:r>
              <a:t>Sudden changes of position may lower their blood pressure and actually worsen their condition, and be life-threatening.</a:t>
            </a:r>
          </a:p>
          <a:p>
            <a:pPr marL="171450" indent="-171450" defTabSz="914400">
              <a:buSzPct val="100000"/>
              <a:buFont typeface="Arial"/>
              <a:buChar char="•"/>
              <a:defRPr sz="1200"/>
            </a:pPr>
            <a:r>
              <a:t>After giving epinephrine, you can use anything that you have at hand to support their legs including backpacks, jackets, blankets, etc.</a:t>
            </a:r>
          </a:p>
          <a:p>
            <a:pPr marL="171450" indent="-171450" defTabSz="914400">
              <a:buSzPct val="100000"/>
              <a:buFont typeface="Arial"/>
              <a:buChar char="•"/>
              <a:defRPr sz="1200"/>
            </a:pPr>
            <a:r>
              <a:t>It may help to lie down with a young child to keep them calm.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Prompt: </a:t>
            </a:r>
            <a:r>
              <a:rPr b="0"/>
              <a:t>Show the video</a:t>
            </a:r>
          </a:p>
          <a:p>
            <a:pPr defTabSz="914400">
              <a:defRPr sz="1200" b="1"/>
            </a:pPr>
            <a:r>
              <a:t>Note to teacher: </a:t>
            </a:r>
          </a:p>
          <a:p>
            <a:pPr marL="171450" indent="-171450" defTabSz="914400">
              <a:buSzPct val="100000"/>
              <a:buFont typeface="Arial"/>
              <a:buChar char="•"/>
              <a:defRPr sz="1200"/>
            </a:pPr>
            <a:r>
              <a:t>These notes are for the teacher, they don’t need to be read aloud as the video explains all of this: </a:t>
            </a:r>
            <a:endParaRPr b="1"/>
          </a:p>
          <a:p>
            <a:pPr marL="347472" lvl="1" indent="-171450" defTabSz="914400">
              <a:buSzPct val="100000"/>
              <a:buFont typeface="Arial"/>
              <a:buChar char="o"/>
              <a:defRPr sz="1200"/>
            </a:pPr>
            <a:r>
              <a:t>Caroline Lorette was a sweet, happy girl who lived in New Brunswick. She loved to play sports, dance, and spend time with her friends and family; she had food allergies too. </a:t>
            </a:r>
          </a:p>
          <a:p>
            <a:pPr marL="347472" lvl="1" indent="-171450" defTabSz="914400">
              <a:buSzPct val="100000"/>
              <a:buFont typeface="Arial"/>
              <a:buChar char="o"/>
              <a:defRPr sz="1200"/>
            </a:pPr>
            <a:r>
              <a:t>At age 14, Caroline died because she accidentally ate something that she was allergic to. Her family wants to make sure everybody knows more about food allergy. This is a good idea, as people of all ages are living with food allergy. And while fatality is rare, it can happen. </a:t>
            </a:r>
          </a:p>
          <a:p>
            <a:pPr marL="355600" lvl="1" indent="-177800">
              <a:lnSpc>
                <a:spcPct val="115000"/>
              </a:lnSpc>
              <a:spcBef>
                <a:spcPts val="800"/>
              </a:spcBef>
              <a:buSzPct val="100000"/>
              <a:buFont typeface="Courier New"/>
              <a:buChar char="o"/>
              <a:defRPr sz="1200"/>
            </a:pPr>
            <a:r>
              <a:t>In the video, Caroline’s death is referred to as “passed away”. Students may not understand this gentler way of referring to death depending on their own life experiences with death and how it may have been discussed within their own family. Therefore, if clarification is needed with your students, please take a moment to discuss with them.</a:t>
            </a:r>
          </a:p>
          <a:p>
            <a:pPr marL="173736" lvl="2" indent="-171450" defTabSz="914400">
              <a:buSzPct val="100000"/>
              <a:buFont typeface="Arial"/>
              <a:buChar char="•"/>
              <a:defRPr sz="1200" b="1"/>
            </a:pPr>
            <a:r>
              <a:t>The following note is from the Lorette family. If questions come up from your students about Caroline's story, you can share these details at your discretion:</a:t>
            </a:r>
          </a:p>
          <a:p>
            <a:pPr marL="347472" lvl="1" indent="-171450" defTabSz="914400">
              <a:buSzPct val="100000"/>
              <a:buFont typeface="Arial"/>
              <a:buChar char="o"/>
              <a:defRPr sz="1200" i="1"/>
            </a:pPr>
            <a:r>
              <a:t>Caroline’s story was that of a perfect storm of events resulting in her death. There were co-factors involved like recent exercise and hormonal changes; co-factors in general can influence the severity of an allergic reaction to a food. At the time, the advice given to us for treating allergic reactions was to take the antihistamine Benadryl® and only use an epinephrine auto-injector like EpiPen® if 100% sure anaphylaxis was occurring.</a:t>
            </a:r>
          </a:p>
          <a:p>
            <a:pPr marL="347472" lvl="1" indent="-171450" defTabSz="914400">
              <a:buSzPct val="100000"/>
              <a:buFont typeface="Arial"/>
              <a:buChar char="o"/>
              <a:defRPr sz="1200" i="1"/>
            </a:pPr>
            <a:r>
              <a:t>Today, we know that epinephrine is the recommended first-line treatment for anaphylaxis, not antihistamines. Epinephrine is the only medication that can reverse symptoms of anaphylaxis. Even if unsure about a reaction, the best choice is to use the epinephrine auto-injector and not delay in giving a second dose if needed. This is why this program is so important, so everyone will know the proper way to treat anaphylaxis and save someone’s life. Education is key.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To help prevent a reaction, a person needs to avoid consuming what they are allergic to.</a:t>
            </a:r>
          </a:p>
          <a:p>
            <a:pPr marL="171450" indent="-171450" defTabSz="914400">
              <a:buSzPct val="100000"/>
              <a:buFont typeface="Arial"/>
              <a:buChar char="•"/>
              <a:defRPr sz="1200"/>
            </a:pPr>
            <a:r>
              <a:t>They can do this by knowing the ingredients in the food they plan to eat and drink.</a:t>
            </a:r>
          </a:p>
          <a:p>
            <a:pPr marL="171450" indent="-171450" defTabSz="914400">
              <a:buSzPct val="100000"/>
              <a:buFont typeface="Arial"/>
              <a:buChar char="•"/>
              <a:defRPr sz="1200"/>
            </a:pPr>
            <a:r>
              <a:t>Other safety steps are important, like being careful when making food, washing hands well before and after eating, and cleaning up after eating. </a:t>
            </a:r>
          </a:p>
          <a:p>
            <a:pPr marL="171450" indent="-171450" defTabSz="914400">
              <a:buSzPct val="100000"/>
              <a:buFont typeface="Arial"/>
              <a:buChar char="•"/>
              <a:defRPr sz="1200"/>
            </a:pPr>
            <a:r>
              <a:t>It is possible for someone to outgrow a food allergy although we don’t yet know why this happens.  And because the person managing the food allergy is avoiding the food they are allergic to, they may not always know if they have outgrown a food allergy.  The only way to know if someone has outgrown their food allergy is to have regular check ups with their food allergist (an “allergy” doctor) which might include tests to see if their body is still reacting to the allergen that they have been avoiding.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This form outlines important information:</a:t>
            </a:r>
          </a:p>
          <a:p>
            <a:pPr marL="347472" lvl="2" indent="-173736" defTabSz="914400">
              <a:buSzPct val="100000"/>
              <a:buFont typeface="Arial"/>
              <a:buChar char="•"/>
              <a:defRPr sz="1200"/>
            </a:pPr>
            <a:r>
              <a:t>Name, list of allergen(s), medication (dosage, expiry dates, location of devices), and whether the person has asthma. </a:t>
            </a:r>
          </a:p>
          <a:p>
            <a:pPr marL="347472" lvl="2" indent="-173736" defTabSz="914400">
              <a:buSzPct val="100000"/>
              <a:buFont typeface="Arial"/>
              <a:buChar char="•"/>
              <a:defRPr sz="1200"/>
            </a:pPr>
            <a:r>
              <a:t>Signs and symptoms to watch for</a:t>
            </a:r>
          </a:p>
          <a:p>
            <a:pPr marL="347472" lvl="2" indent="-173736" defTabSz="914400">
              <a:buSzPct val="100000"/>
              <a:buFont typeface="Arial"/>
              <a:buChar char="•"/>
              <a:defRPr sz="1200"/>
            </a:pPr>
            <a:r>
              <a:t>Steps to follow if a reaction occurs</a:t>
            </a:r>
          </a:p>
          <a:p>
            <a:pPr marL="347472" lvl="2" indent="-173736" defTabSz="914400">
              <a:buSzPct val="100000"/>
              <a:buFont typeface="Arial"/>
              <a:buChar char="•"/>
              <a:defRPr sz="1200"/>
            </a:pPr>
            <a:r>
              <a:t>Emergency contact information</a:t>
            </a:r>
          </a:p>
          <a:p>
            <a:pPr defTabSz="914400">
              <a:defRPr sz="1200" b="1"/>
            </a:pPr>
            <a:r>
              <a:t>Note to teacher: </a:t>
            </a:r>
            <a:r>
              <a:rPr b="0"/>
              <a:t>A template can be downloaded from foodallergycanada.ca/AEP however, your region’s document may look different. Be sure to check which form is used for your school/board/jurisdiction.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hape 691"/>
          <p:cNvSpPr>
            <a:spLocks noGrp="1" noRot="1" noChangeAspect="1"/>
          </p:cNvSpPr>
          <p:nvPr>
            <p:ph type="sldImg"/>
          </p:nvPr>
        </p:nvSpPr>
        <p:spPr>
          <a:prstGeom prst="rect">
            <a:avLst/>
          </a:prstGeom>
        </p:spPr>
        <p:txBody>
          <a:bodyPr/>
          <a:lstStyle/>
          <a:p>
            <a:endParaRPr/>
          </a:p>
        </p:txBody>
      </p:sp>
      <p:sp>
        <p:nvSpPr>
          <p:cNvPr id="692" name="Shape 692"/>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When you have a food allergy, you can’t just look at a food and decide if it’s safe to eat, it’s necessary to check labels.</a:t>
            </a:r>
          </a:p>
          <a:p>
            <a:pPr marL="171450" indent="-171450" defTabSz="914400">
              <a:buSzPct val="100000"/>
              <a:buFont typeface="Arial"/>
              <a:buChar char="•"/>
              <a:defRPr sz="1200"/>
            </a:pPr>
            <a:r>
              <a:t>Reading food labels is an important part of managing your allergy day-to-day. </a:t>
            </a:r>
          </a:p>
          <a:p>
            <a:pPr marL="171450" indent="-171450" defTabSz="914400">
              <a:buSzPct val="100000"/>
              <a:buFont typeface="Arial"/>
              <a:buChar char="•"/>
              <a:defRPr sz="1200"/>
            </a:pPr>
            <a:r>
              <a:t>Pictured: this is an example of labels you will find on many pre-packaged foods, and you can see the ingredient list, a “contains” statement, and a “may contain” statement.</a:t>
            </a:r>
          </a:p>
          <a:p>
            <a:pPr marL="171450" indent="-171450" defTabSz="914400">
              <a:buSzPct val="100000"/>
              <a:buFont typeface="Arial"/>
              <a:buChar char="•"/>
              <a:defRPr sz="1200"/>
            </a:pPr>
            <a:r>
              <a:t>Priority food allergens, like milk, have to be called out and worded in a way that’s easy to understand.   </a:t>
            </a:r>
          </a:p>
          <a:p>
            <a:pPr marL="171450" indent="-171450" defTabSz="914400">
              <a:buSzPct val="100000"/>
              <a:buFont typeface="Arial"/>
              <a:buChar char="•"/>
              <a:defRPr sz="1200"/>
            </a:pPr>
            <a:r>
              <a:t>It helps that Canada has good allergen labelling rules, making it easier to avoid allergens.</a:t>
            </a:r>
          </a:p>
          <a:p>
            <a:pPr marL="171450" indent="-171450" defTabSz="914400">
              <a:buSzPct val="100000"/>
              <a:buFont typeface="Arial"/>
              <a:buChar char="•"/>
              <a:defRPr sz="1200"/>
            </a:pPr>
            <a:r>
              <a:t>If you have a food allergy, it’s best to avoid eating products that “may contain” your allergen. There’s a chance that you can have an allergic reaction.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hape 709"/>
          <p:cNvSpPr>
            <a:spLocks noGrp="1" noRot="1" noChangeAspect="1"/>
          </p:cNvSpPr>
          <p:nvPr>
            <p:ph type="sldImg"/>
          </p:nvPr>
        </p:nvSpPr>
        <p:spPr>
          <a:prstGeom prst="rect">
            <a:avLst/>
          </a:prstGeom>
        </p:spPr>
        <p:txBody>
          <a:bodyPr/>
          <a:lstStyle/>
          <a:p>
            <a:endParaRPr/>
          </a:p>
        </p:txBody>
      </p:sp>
      <p:sp>
        <p:nvSpPr>
          <p:cNvPr id="710" name="Shape 710"/>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Have you heard the word “cross-contamination” before? </a:t>
            </a:r>
          </a:p>
          <a:p>
            <a:pPr marL="171450" indent="-171450" defTabSz="914400">
              <a:buSzPct val="100000"/>
              <a:buFont typeface="Arial"/>
              <a:buChar char="•"/>
              <a:defRPr sz="1200" b="1"/>
            </a:pPr>
            <a:r>
              <a:t>It can happen when a food allergen accidentally gets into another food</a:t>
            </a:r>
            <a:r>
              <a:rPr strike="sngStrike"/>
              <a:t>. </a:t>
            </a:r>
            <a:r>
              <a:rPr b="0"/>
              <a:t>For example, if a knife used for cream cheese is put into a jar of jam, the jam is no longer safe for someone with a milk allergy to eat. It has been “contaminated” by the cream cheese which has milk as an ingredient.</a:t>
            </a:r>
          </a:p>
          <a:p>
            <a:pPr marL="171450" indent="-171450" defTabSz="914400">
              <a:buSzPct val="100000"/>
              <a:buFont typeface="Arial"/>
              <a:buChar char="•"/>
              <a:defRPr sz="1200"/>
            </a:pPr>
            <a:r>
              <a:t>Another example is using the same serving tong to serve fish from one dish and then vegetables from another dish. The vegetable dish would be cross-contaminated by the fish, and unsafe for someone with a fish allergy. </a:t>
            </a:r>
          </a:p>
          <a:p>
            <a:pPr marL="171450" indent="-171450" defTabSz="914400">
              <a:buSzPct val="100000"/>
              <a:buFont typeface="Arial"/>
              <a:buChar char="•"/>
              <a:defRPr sz="1200"/>
            </a:pPr>
            <a:r>
              <a:t>Whether you are making food on your own, or with a parent or your family, you need to be aware of cross-contamination and what you can do to help reduce the risk of it.</a:t>
            </a:r>
          </a:p>
          <a:p>
            <a:pPr marL="171450" indent="-171450" defTabSz="914400">
              <a:buSzPct val="100000"/>
              <a:buFont typeface="Arial"/>
              <a:buChar char="•"/>
              <a:defRPr sz="1200" b="1"/>
            </a:pPr>
            <a:r>
              <a:t>Cross-contamination can also happen in other ways, like when a food allergen gets onto a surface (not properly cleaning up food on a counter) or in saliva (getting a lick from a pet that’s eaten a person’s allergen).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Shape 728"/>
          <p:cNvSpPr>
            <a:spLocks noGrp="1" noRot="1" noChangeAspect="1"/>
          </p:cNvSpPr>
          <p:nvPr>
            <p:ph type="sldImg"/>
          </p:nvPr>
        </p:nvSpPr>
        <p:spPr>
          <a:prstGeom prst="rect">
            <a:avLst/>
          </a:prstGeom>
        </p:spPr>
        <p:txBody>
          <a:bodyPr/>
          <a:lstStyle/>
          <a:p>
            <a:endParaRPr/>
          </a:p>
        </p:txBody>
      </p:sp>
      <p:sp>
        <p:nvSpPr>
          <p:cNvPr id="729" name="Shape 72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Besides reading labels, you also need to ask questions about the ingredients in a meal or snack and how it has been prepared, to know if it’s a safe option.</a:t>
            </a:r>
          </a:p>
          <a:p>
            <a:pPr marL="171450" indent="-171450" defTabSz="914400">
              <a:buSzPct val="100000"/>
              <a:buFont typeface="Arial"/>
              <a:buChar char="•"/>
              <a:defRPr sz="1200"/>
            </a:pPr>
            <a:r>
              <a:t>Ask if the allergen is in the list of ingredients.</a:t>
            </a:r>
          </a:p>
          <a:p>
            <a:pPr marL="171450" indent="-171450" defTabSz="914400">
              <a:buSzPct val="100000"/>
              <a:buFont typeface="Arial"/>
              <a:buChar char="•"/>
              <a:defRPr sz="1200"/>
            </a:pPr>
            <a:r>
              <a:t>Asking how the food was made is important as cross-contamination can happen when the same equipment or utensils (like spoons and knives) are used. For example, French fries may be made in the same fryer to deep-fry fish or shrimp, a knife that has been used to slice pizza with anchovies (fish) may also be used to cut a cheese pizza, or burgers and buns may be flipped on the grill using the same spatula.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hape 740"/>
          <p:cNvSpPr>
            <a:spLocks noGrp="1" noRot="1" noChangeAspect="1"/>
          </p:cNvSpPr>
          <p:nvPr>
            <p:ph type="sldImg"/>
          </p:nvPr>
        </p:nvSpPr>
        <p:spPr>
          <a:prstGeom prst="rect">
            <a:avLst/>
          </a:prstGeom>
        </p:spPr>
        <p:txBody>
          <a:bodyPr/>
          <a:lstStyle/>
          <a:p>
            <a:endParaRPr/>
          </a:p>
        </p:txBody>
      </p:sp>
      <p:sp>
        <p:nvSpPr>
          <p:cNvPr id="741" name="Shape 741"/>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To help reduce the risk, wash your hands before and after eating. </a:t>
            </a:r>
          </a:p>
          <a:p>
            <a:pPr marL="171450" indent="-171450" defTabSz="914400">
              <a:buSzPct val="100000"/>
              <a:buFont typeface="Arial"/>
              <a:buChar char="•"/>
              <a:defRPr sz="1200"/>
            </a:pPr>
            <a:r>
              <a:t>After eating, you can also help by cleaning up after yourself.</a:t>
            </a:r>
          </a:p>
          <a:p>
            <a:pPr marL="171450" indent="-171450" defTabSz="914400">
              <a:buSzPct val="100000"/>
              <a:buFont typeface="Arial"/>
              <a:buChar char="•"/>
              <a:defRPr sz="1200"/>
            </a:pPr>
            <a:r>
              <a:t>Know that food crumbs can get on your hands, but also on desks, trays, and even on our faces.</a:t>
            </a:r>
          </a:p>
          <a:p>
            <a:pPr marL="171450" indent="-171450" defTabSz="914400">
              <a:buSzPct val="100000"/>
              <a:buFont typeface="Arial"/>
              <a:buChar char="•"/>
              <a:defRPr sz="1200"/>
            </a:pPr>
            <a:r>
              <a:t>Proper handwashing and cleaning are both important ways to help prevent cross-contamination.</a:t>
            </a:r>
          </a:p>
          <a:p>
            <a:pPr marL="171450" indent="-171450" defTabSz="914400">
              <a:buSzPct val="100000"/>
              <a:buFont typeface="Arial"/>
              <a:buChar char="•"/>
              <a:defRPr sz="1200"/>
            </a:pPr>
            <a:r>
              <a:t>Did you know that hand sanitizer does not effectively remove allergens, washing hands with soap and water is best.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Shape 763"/>
          <p:cNvSpPr>
            <a:spLocks noGrp="1" noRot="1" noChangeAspect="1"/>
          </p:cNvSpPr>
          <p:nvPr>
            <p:ph type="sldImg"/>
          </p:nvPr>
        </p:nvSpPr>
        <p:spPr>
          <a:prstGeom prst="rect">
            <a:avLst/>
          </a:prstGeom>
        </p:spPr>
        <p:txBody>
          <a:bodyPr/>
          <a:lstStyle/>
          <a:p>
            <a:endParaRPr/>
          </a:p>
        </p:txBody>
      </p:sp>
      <p:sp>
        <p:nvSpPr>
          <p:cNvPr id="764" name="Shape 76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Severe allergic reactions can happen despite best efforts, so it’s best to be prepared.</a:t>
            </a:r>
          </a:p>
          <a:p>
            <a:pPr marL="171450" indent="-171450" defTabSz="914400">
              <a:buSzPct val="100000"/>
              <a:buFont typeface="Arial"/>
              <a:buChar char="•"/>
              <a:defRPr sz="1200"/>
            </a:pPr>
            <a:r>
              <a:t>Be familiar with the symptoms of anaphylaxis, so that epinephrine can be used as soon as possible. (review module 2 if needed)</a:t>
            </a:r>
          </a:p>
          <a:p>
            <a:pPr marL="171450" indent="-171450" defTabSz="914400">
              <a:buSzPct val="100000"/>
              <a:buFont typeface="Arial"/>
              <a:buChar char="•"/>
              <a:defRPr sz="1200"/>
            </a:pPr>
            <a:r>
              <a:t>Know how to use an epinephrine auto-injector and ask for help from an adult as needed. (review module 2 if needed)</a:t>
            </a:r>
          </a:p>
          <a:p>
            <a:pPr marL="171450" indent="-171450" defTabSz="914400">
              <a:buSzPct val="100000"/>
              <a:buFont typeface="Arial"/>
              <a:buChar char="•"/>
              <a:defRPr sz="1200" b="1"/>
            </a:pPr>
            <a:r>
              <a:t>Optional:</a:t>
            </a:r>
            <a:r>
              <a:rPr b="0"/>
              <a:t> Have students watch a 5-minute video in which youth with food allergy share their reaction stories and lessons learned (link: https://www.youtube.com/watch?v=6ZiaRd23kVo)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a:spLocks noGrp="1" noRot="1" noChangeAspect="1"/>
          </p:cNvSpPr>
          <p:nvPr>
            <p:ph type="sldImg"/>
          </p:nvPr>
        </p:nvSpPr>
        <p:spPr>
          <a:prstGeom prst="rect">
            <a:avLst/>
          </a:prstGeom>
        </p:spPr>
        <p:txBody>
          <a:bodyPr/>
          <a:lstStyle/>
          <a:p>
            <a:endParaRPr/>
          </a:p>
        </p:txBody>
      </p:sp>
      <p:sp>
        <p:nvSpPr>
          <p:cNvPr id="779" name="Shape 77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Talk to friends and classmates about their food allergy, it should not be a secret.</a:t>
            </a:r>
          </a:p>
          <a:p>
            <a:pPr marL="171450" indent="-171450" defTabSz="914400">
              <a:buSzPct val="100000"/>
              <a:buFont typeface="Arial"/>
              <a:buChar char="•"/>
              <a:defRPr sz="1200"/>
            </a:pPr>
            <a:r>
              <a:t>Have them explain the things they do to stay safe, like reading food labels, or bringing their own lunch or snacks from home.</a:t>
            </a:r>
          </a:p>
          <a:p>
            <a:pPr marL="171450" indent="-171450" defTabSz="914400">
              <a:buSzPct val="100000"/>
              <a:buFont typeface="Arial"/>
              <a:buChar char="•"/>
              <a:defRPr sz="1200"/>
            </a:pPr>
            <a:r>
              <a:t>Ask about how you can support them.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hape 796"/>
          <p:cNvSpPr>
            <a:spLocks noGrp="1" noRot="1" noChangeAspect="1"/>
          </p:cNvSpPr>
          <p:nvPr>
            <p:ph type="sldImg"/>
          </p:nvPr>
        </p:nvSpPr>
        <p:spPr>
          <a:prstGeom prst="rect">
            <a:avLst/>
          </a:prstGeom>
        </p:spPr>
        <p:txBody>
          <a:bodyPr/>
          <a:lstStyle/>
          <a:p>
            <a:endParaRPr/>
          </a:p>
        </p:txBody>
      </p:sp>
      <p:sp>
        <p:nvSpPr>
          <p:cNvPr id="797" name="Shape 797"/>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Prompt: </a:t>
            </a:r>
            <a:r>
              <a:rPr b="0"/>
              <a:t>Show the video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noRot="1" noChangeAspect="1"/>
          </p:cNvSpPr>
          <p:nvPr>
            <p:ph type="sldImg"/>
          </p:nvPr>
        </p:nvSpPr>
        <p:spPr>
          <a:prstGeom prst="rect">
            <a:avLst/>
          </a:prstGeom>
        </p:spPr>
        <p:txBody>
          <a:bodyPr/>
          <a:lstStyle/>
          <a:p>
            <a:endParaRPr/>
          </a:p>
        </p:txBody>
      </p:sp>
      <p:sp>
        <p:nvSpPr>
          <p:cNvPr id="834" name="Shape 834"/>
          <p:cNvSpPr>
            <a:spLocks noGrp="1"/>
          </p:cNvSpPr>
          <p:nvPr>
            <p:ph type="body" sz="quarter" idx="1"/>
          </p:nvPr>
        </p:nvSpPr>
        <p:spPr>
          <a:prstGeom prst="rect">
            <a:avLst/>
          </a:prstGeom>
        </p:spPr>
        <p:txBody>
          <a:bodyPr/>
          <a:lstStyle>
            <a:lvl1pPr marL="171450" indent="-171450" defTabSz="914400">
              <a:buSzPct val="100000"/>
              <a:buFont typeface="Arial"/>
              <a:buChar char="•"/>
              <a:defRPr sz="1200"/>
            </a:lvl1pPr>
          </a:lstStyle>
          <a:p>
            <a:r>
              <a:t>These are thoughts from kids across the country on their feelings or situations they may have experienced.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Food allergy affects more than 3 million people in Canada, and about 600,000 are kids.</a:t>
            </a:r>
          </a:p>
          <a:p>
            <a:pPr marL="171450" indent="-171450" defTabSz="914400">
              <a:buSzPct val="100000"/>
              <a:buFont typeface="Arial"/>
              <a:buChar char="•"/>
              <a:defRPr sz="1200"/>
            </a:pPr>
            <a:r>
              <a:t>1-in-2 households in Canada are impacted, including teachers and childcare workers, restaurant employees, coaches, parents, and others caring for or working with people with food allergy.  </a:t>
            </a:r>
          </a:p>
          <a:p>
            <a:pPr marL="171450" indent="-171450" defTabSz="914400">
              <a:buSzPct val="100000"/>
              <a:buFont typeface="Arial"/>
              <a:buChar char="•"/>
              <a:defRPr sz="1200" b="1"/>
            </a:pPr>
            <a:r>
              <a:t>Prompt: </a:t>
            </a:r>
            <a:r>
              <a:rPr b="0"/>
              <a:t>Raise your hand if you know someone with a food allergy – it could be a classmate, a friend, someone in your family, a relative, or maybe you have one.</a:t>
            </a:r>
            <a:r>
              <a:t> </a:t>
            </a:r>
          </a:p>
          <a:p>
            <a:pPr marL="171450" indent="-171450" defTabSz="914400">
              <a:buSzPct val="100000"/>
              <a:buFont typeface="Arial"/>
              <a:buChar char="•"/>
              <a:defRPr sz="1200"/>
            </a:pPr>
            <a:r>
              <a:t>People with food allergies are just like everybody else, they just have to avoid certain foods so they don’t have an allergic reaction</a:t>
            </a:r>
            <a:r>
              <a:rPr b="1"/>
              <a:t>.</a:t>
            </a:r>
          </a:p>
          <a:p>
            <a:pPr marL="171450" indent="-171450" defTabSz="914400">
              <a:buSzPct val="100000"/>
              <a:buFont typeface="Arial"/>
              <a:buChar char="•"/>
              <a:defRPr sz="1200"/>
            </a:pPr>
            <a:r>
              <a:t>Food allergy usually happens in childhood but it can develop at any age. It is more common in young children than in older children or adults; some food allergies are outgrown while others are lifelong</a:t>
            </a:r>
          </a:p>
          <a:p>
            <a:pPr marL="171450" indent="-171450" defTabSz="914400">
              <a:buSzPct val="100000"/>
              <a:buFont typeface="Arial"/>
              <a:buChar char="•"/>
              <a:defRPr sz="1200"/>
            </a:pPr>
            <a:r>
              <a:t>An appointment with an allergy doctor (an allergist) is needed to determine if someone has outgrown a food allergy.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Shape 861"/>
          <p:cNvSpPr>
            <a:spLocks noGrp="1" noRot="1" noChangeAspect="1"/>
          </p:cNvSpPr>
          <p:nvPr>
            <p:ph type="sldImg"/>
          </p:nvPr>
        </p:nvSpPr>
        <p:spPr>
          <a:prstGeom prst="rect">
            <a:avLst/>
          </a:prstGeom>
        </p:spPr>
        <p:txBody>
          <a:bodyPr/>
          <a:lstStyle/>
          <a:p>
            <a:endParaRPr/>
          </a:p>
        </p:txBody>
      </p:sp>
      <p:sp>
        <p:nvSpPr>
          <p:cNvPr id="862" name="Shape 862"/>
          <p:cNvSpPr>
            <a:spLocks noGrp="1"/>
          </p:cNvSpPr>
          <p:nvPr>
            <p:ph type="body" sz="quarter" idx="1"/>
          </p:nvPr>
        </p:nvSpPr>
        <p:spPr>
          <a:prstGeom prst="rect">
            <a:avLst/>
          </a:prstGeom>
        </p:spPr>
        <p:txBody>
          <a:bodyPr/>
          <a:lstStyle/>
          <a:p>
            <a:pPr defTabSz="914400">
              <a:defRPr sz="1200" b="1"/>
            </a:pPr>
            <a:r>
              <a:t>Activity prompt: </a:t>
            </a:r>
            <a:r>
              <a:rPr b="0"/>
              <a:t>Ask students to imagine a typical school day:</a:t>
            </a:r>
          </a:p>
          <a:p>
            <a:pPr marL="171450" indent="-171450" defTabSz="914400">
              <a:buSzPct val="100000"/>
              <a:buFont typeface="Arial"/>
              <a:buChar char="•"/>
              <a:defRPr sz="1200"/>
            </a:pPr>
            <a:r>
              <a:t>You wake up, get ready, eat breakfast and go to school.</a:t>
            </a:r>
          </a:p>
          <a:p>
            <a:pPr marL="171450" indent="-171450" defTabSz="914400">
              <a:buSzPct val="100000"/>
              <a:buFont typeface="Arial"/>
              <a:buChar char="•"/>
              <a:defRPr sz="1200"/>
            </a:pPr>
            <a:r>
              <a:t>At school, it is pizza lunch day, and a classmate brought in cupcakes for the whole class to celebrate their birthday.</a:t>
            </a:r>
          </a:p>
          <a:p>
            <a:pPr marL="171450" indent="-171450" defTabSz="914400">
              <a:buSzPct val="100000"/>
              <a:buFont typeface="Arial"/>
              <a:buChar char="•"/>
              <a:defRPr sz="1200"/>
            </a:pPr>
            <a:r>
              <a:t>After school, you have a soccer game and the snacks from the coach are homemade cookies.</a:t>
            </a:r>
          </a:p>
          <a:p>
            <a:pPr marL="171450" indent="-171450" defTabSz="914400">
              <a:buSzPct val="100000"/>
              <a:buFont typeface="Arial"/>
              <a:buChar char="•"/>
              <a:defRPr sz="1200"/>
            </a:pPr>
            <a:endParaRPr/>
          </a:p>
          <a:p>
            <a:pPr defTabSz="914400">
              <a:defRPr sz="1200"/>
            </a:pPr>
            <a:r>
              <a:t>How would you feel about this day if you don’t have food allergy?</a:t>
            </a:r>
          </a:p>
          <a:p>
            <a:pPr defTabSz="914400">
              <a:defRPr sz="1200"/>
            </a:pPr>
            <a:r>
              <a:t>How would you feel about this day if you have a milk, egg, and peanut allergy?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a:spLocks noGrp="1" noRot="1" noChangeAspect="1"/>
          </p:cNvSpPr>
          <p:nvPr>
            <p:ph type="sldImg"/>
          </p:nvPr>
        </p:nvSpPr>
        <p:spPr>
          <a:prstGeom prst="rect">
            <a:avLst/>
          </a:prstGeom>
        </p:spPr>
        <p:txBody>
          <a:bodyPr/>
          <a:lstStyle/>
          <a:p>
            <a:endParaRPr/>
          </a:p>
        </p:txBody>
      </p:sp>
      <p:sp>
        <p:nvSpPr>
          <p:cNvPr id="880" name="Shape 880"/>
          <p:cNvSpPr>
            <a:spLocks noGrp="1"/>
          </p:cNvSpPr>
          <p:nvPr>
            <p:ph type="body" sz="quarter" idx="1"/>
          </p:nvPr>
        </p:nvSpPr>
        <p:spPr>
          <a:prstGeom prst="rect">
            <a:avLst/>
          </a:prstGeom>
        </p:spPr>
        <p:txBody>
          <a:bodyPr/>
          <a:lstStyle/>
          <a:p>
            <a:pPr marL="347472" indent="-171450" defTabSz="914400">
              <a:buSzPct val="100000"/>
              <a:buFont typeface="Arial"/>
              <a:buChar char="•"/>
              <a:defRPr sz="1200" b="1"/>
            </a:pPr>
            <a:r>
              <a:t>Prompt: </a:t>
            </a:r>
            <a:r>
              <a:rPr b="0"/>
              <a:t>Show the video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Shape 891"/>
          <p:cNvSpPr>
            <a:spLocks noGrp="1" noRot="1" noChangeAspect="1"/>
          </p:cNvSpPr>
          <p:nvPr>
            <p:ph type="sldImg"/>
          </p:nvPr>
        </p:nvSpPr>
        <p:spPr>
          <a:prstGeom prst="rect">
            <a:avLst/>
          </a:prstGeom>
        </p:spPr>
        <p:txBody>
          <a:bodyPr/>
          <a:lstStyle/>
          <a:p>
            <a:endParaRPr/>
          </a:p>
        </p:txBody>
      </p:sp>
      <p:sp>
        <p:nvSpPr>
          <p:cNvPr id="892" name="Shape 892"/>
          <p:cNvSpPr>
            <a:spLocks noGrp="1"/>
          </p:cNvSpPr>
          <p:nvPr>
            <p:ph type="body" sz="quarter" idx="1"/>
          </p:nvPr>
        </p:nvSpPr>
        <p:spPr>
          <a:prstGeom prst="rect">
            <a:avLst/>
          </a:prstGeom>
        </p:spPr>
        <p:txBody>
          <a:bodyPr/>
          <a:lstStyle/>
          <a:p>
            <a:pPr defTabSz="914400">
              <a:defRPr sz="1000" b="1"/>
            </a:pPr>
            <a:r>
              <a:t>Activity prompt: </a:t>
            </a:r>
            <a:r>
              <a:rPr b="0"/>
              <a:t>classroom discussion</a:t>
            </a:r>
            <a:endParaRPr sz="1200"/>
          </a:p>
          <a:p>
            <a:pPr defTabSz="914400">
              <a:defRPr sz="1000"/>
            </a:pPr>
            <a:endParaRPr sz="1200"/>
          </a:p>
          <a:p>
            <a:pPr defTabSz="914400">
              <a:defRPr sz="1000" b="1"/>
            </a:pPr>
            <a:r>
              <a:t>Note to teacher: </a:t>
            </a:r>
            <a:r>
              <a:rPr b="0"/>
              <a:t>Determine how you want students to think about these scenarios. Students can raise hands, or close their eyes and raise hands, or simply stay silent and think, for example. Choose whatever works best for your classroom. </a:t>
            </a:r>
            <a:endParaRPr sz="1200"/>
          </a:p>
          <a:p>
            <a:pPr defTabSz="914400">
              <a:defRPr sz="1000"/>
            </a:pPr>
            <a:r>
              <a:t>With this topic, ensure that students understand that they are in a safe space. Remind them not to use names if they are describing someone who has bullied them, and to connect with you/teacher if they need to talk about it.</a:t>
            </a:r>
            <a:endParaRPr sz="1200"/>
          </a:p>
          <a:p>
            <a:pPr defTabSz="914400">
              <a:defRPr sz="1000" b="1" u="sng"/>
            </a:pPr>
            <a:endParaRPr sz="1200"/>
          </a:p>
          <a:p>
            <a:pPr defTabSz="914400">
              <a:defRPr sz="1000"/>
            </a:pPr>
            <a:r>
              <a:t>Information to support the discussion from bullyingcanada.ca:</a:t>
            </a:r>
            <a:endParaRPr sz="1200"/>
          </a:p>
          <a:p>
            <a:pPr defTabSz="914400">
              <a:defRPr sz="1000"/>
            </a:pPr>
            <a:r>
              <a:t>For Victims: Walk away, tell someone you trust – a teacher/coach/guidance counsellor/parent, ask for help, say something complimentary to the bully to distract him/her, stay in groups to avoid confrontation, use humour to throw off or connect with your bully, pretend that the bully isn’t affecting you, keep reminding yourself that you are a good person and are worthy of respect</a:t>
            </a:r>
            <a:endParaRPr sz="1200" b="1"/>
          </a:p>
          <a:p>
            <a:pPr defTabSz="914400">
              <a:defRPr sz="1000"/>
            </a:pPr>
            <a:endParaRPr sz="1200" b="1"/>
          </a:p>
          <a:p>
            <a:pPr defTabSz="914400">
              <a:defRPr sz="1000"/>
            </a:pPr>
            <a:r>
              <a:t>For Bystanders: Instead of ignoring a bullying incident, try to: Tell a teacher, coach or counsellor, move toward or next to the victim, use your voice – say “stop”, befriend the victim, lead the victim away from the situation</a:t>
            </a:r>
            <a:endParaRPr sz="1200" b="1"/>
          </a:p>
          <a:p>
            <a:pPr defTabSz="914400">
              <a:defRPr sz="1000"/>
            </a:pPr>
            <a:endParaRPr sz="1200" b="1"/>
          </a:p>
          <a:p>
            <a:pPr defTabSz="914400">
              <a:defRPr sz="1000"/>
            </a:pPr>
            <a:r>
              <a:t>For Bullies: Talk to a teacher or counsellor, think about how you would feel if someone bullied you, consider your victim’s feelings – think before you act</a:t>
            </a:r>
            <a:endParaRPr sz="1200"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hape 948"/>
          <p:cNvSpPr>
            <a:spLocks noGrp="1" noRot="1" noChangeAspect="1"/>
          </p:cNvSpPr>
          <p:nvPr>
            <p:ph type="sldImg"/>
          </p:nvPr>
        </p:nvSpPr>
        <p:spPr>
          <a:prstGeom prst="rect">
            <a:avLst/>
          </a:prstGeom>
        </p:spPr>
        <p:txBody>
          <a:bodyPr/>
          <a:lstStyle/>
          <a:p>
            <a:endParaRPr/>
          </a:p>
        </p:txBody>
      </p:sp>
      <p:sp>
        <p:nvSpPr>
          <p:cNvPr id="949" name="Shape 94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Know what food allergies your friends and classmates have, understand that food allergy is a serious medical condition and not a choice.</a:t>
            </a:r>
          </a:p>
          <a:p>
            <a:pPr marL="171450" indent="-171450" defTabSz="914400">
              <a:buSzPct val="100000"/>
              <a:buFont typeface="Arial"/>
              <a:buChar char="•"/>
              <a:defRPr sz="1200"/>
            </a:pPr>
            <a:r>
              <a:t>Reduce risks of someone having an allergic reaction – for example, do not share food, straws, utensils or food containers with them; wash your hands and eating surfaces after eating.</a:t>
            </a:r>
          </a:p>
          <a:p>
            <a:pPr marL="171450" indent="-171450" defTabSz="914400">
              <a:buSzPct val="100000"/>
              <a:buFont typeface="Arial"/>
              <a:buChar char="•"/>
              <a:defRPr sz="1200"/>
            </a:pPr>
            <a:r>
              <a:t>Find ways to be supportive, sometimes just understanding and accepting is all a friend needs.</a:t>
            </a:r>
          </a:p>
          <a:p>
            <a:pPr marL="171450" indent="-171450" defTabSz="914400">
              <a:buSzPct val="100000"/>
              <a:buFont typeface="Arial"/>
              <a:buChar char="•"/>
              <a:defRPr sz="1200"/>
            </a:pPr>
            <a:r>
              <a:t>Be inclusive, just because someone has a food allergy, doesn’t mean they should be excluded by separate lunch tables or from fun events like birthday parties. With precautions in place (like no sharing foods, reducing cross-contamination, and handwashing), everyone can stay safe and have fun. </a:t>
            </a:r>
          </a:p>
          <a:p>
            <a:pPr marL="347472" lvl="1" indent="-171450" defTabSz="914400">
              <a:buSzPct val="100000"/>
              <a:buFont typeface="Arial"/>
              <a:buChar char="o"/>
              <a:defRPr sz="1200"/>
            </a:pPr>
            <a:r>
              <a:t>School days involve food, like lunches and snacks, class and school celebrations as well as math lessons, science experiments and crafts involving food. </a:t>
            </a:r>
          </a:p>
          <a:p>
            <a:pPr marL="347472" lvl="1" indent="-171450" defTabSz="914400">
              <a:buSzPct val="100000"/>
              <a:buFont typeface="Arial"/>
              <a:buChar char="o"/>
              <a:defRPr sz="1200"/>
            </a:pPr>
            <a:r>
              <a:t>Think about what can be done so everyone feels safe and included. For example, what about celebrating with an allergy-friendly food that everyone can eat, or non-food treats like stickers?</a:t>
            </a:r>
          </a:p>
          <a:p>
            <a:pPr marL="171450" indent="-171450" defTabSz="914400">
              <a:buSzPct val="100000"/>
              <a:buFont typeface="Arial"/>
              <a:buChar char="•"/>
              <a:defRPr sz="1200"/>
            </a:pPr>
            <a:r>
              <a:t>Be an advocate – share what you know with others so more people are aware of food allergy and how to help those with them!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Shape 983"/>
          <p:cNvSpPr>
            <a:spLocks noGrp="1" noRot="1" noChangeAspect="1"/>
          </p:cNvSpPr>
          <p:nvPr>
            <p:ph type="sldImg"/>
          </p:nvPr>
        </p:nvSpPr>
        <p:spPr>
          <a:prstGeom prst="rect">
            <a:avLst/>
          </a:prstGeom>
        </p:spPr>
        <p:txBody>
          <a:bodyPr/>
          <a:lstStyle/>
          <a:p>
            <a:endParaRPr/>
          </a:p>
        </p:txBody>
      </p:sp>
      <p:sp>
        <p:nvSpPr>
          <p:cNvPr id="984" name="Shape 98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The more you understand about food allergy, the better you can support your friends or classmates with one. You can make a difference! </a:t>
            </a:r>
          </a:p>
          <a:p>
            <a:pPr marL="171450" indent="-171450" defTabSz="914400">
              <a:buSzPct val="100000"/>
              <a:buFont typeface="Arial"/>
              <a:buChar char="•"/>
              <a:defRPr sz="1200"/>
            </a:pPr>
            <a:r>
              <a:t>Remember, having a food allergy is not a choice but you can choose to be supportive of your friend/classmate with one.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Note to teacher: </a:t>
            </a:r>
            <a:r>
              <a:rPr b="0"/>
              <a:t>The food allergens appear one by one, click to reveal them. </a:t>
            </a:r>
          </a:p>
          <a:p>
            <a:pPr marL="171450" indent="-171450" defTabSz="914400">
              <a:buSzPct val="100000"/>
              <a:buFont typeface="Arial"/>
              <a:buChar char="•"/>
              <a:defRPr sz="1200"/>
            </a:pPr>
            <a:r>
              <a:t>These are the most common food allergens in our country: peanut, tree nuts, sesame, milk, egg, fish, crustaceans (like lobster, shrimp) and molluscs (like scallops, clams), soy, wheat and triticale, and mustard. </a:t>
            </a:r>
          </a:p>
          <a:p>
            <a:pPr marL="171450" indent="-171450" defTabSz="914400">
              <a:buSzPct val="100000"/>
              <a:buFont typeface="Arial"/>
              <a:buChar char="•"/>
              <a:defRPr sz="1200"/>
            </a:pPr>
            <a:r>
              <a:t>Health Canada refers to them as “priority food allergens” and there are rules around how they are labelled on a product. </a:t>
            </a:r>
          </a:p>
          <a:p>
            <a:pPr marL="171450" indent="-171450" defTabSz="914400">
              <a:buSzPct val="100000"/>
              <a:buFont typeface="Arial"/>
              <a:buChar char="•"/>
              <a:defRPr sz="1200"/>
            </a:pPr>
            <a:r>
              <a:t>For example, if a pre-packaged product like a box of cereal or a can of soup has one of these priority allergens as an ingredient, the priority allergen must be clearly labelled.</a:t>
            </a:r>
          </a:p>
          <a:p>
            <a:pPr marL="171450" indent="-171450" defTabSz="914400">
              <a:buSzPct val="100000"/>
              <a:buFont typeface="Arial"/>
              <a:buChar char="•"/>
              <a:defRPr sz="1200"/>
            </a:pPr>
            <a:r>
              <a:t>It is not true that only certain foods cause an allergic reaction. Certain foods cause the majority of allergic reactions, however, almost any food can cause a reaction. And you can be allergic to more than one food.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Before we talk more about food allergy, do you know the difference between food allergy and food intolerance?</a:t>
            </a:r>
          </a:p>
          <a:p>
            <a:pPr marL="171450" indent="-171450" defTabSz="914400">
              <a:buSzPct val="100000"/>
              <a:buFont typeface="Arial"/>
              <a:buChar char="•"/>
              <a:defRPr sz="1200"/>
            </a:pPr>
            <a:r>
              <a:t>These are often confused, but they are different ways that your body can react to a food.</a:t>
            </a:r>
          </a:p>
          <a:p>
            <a:pPr marL="171450" indent="-171450" defTabSz="914400">
              <a:buSzPct val="100000"/>
              <a:buFont typeface="Arial"/>
              <a:buChar char="•"/>
              <a:defRPr sz="1200"/>
            </a:pPr>
            <a:r>
              <a:t>Food allergy involves your immune system, which is your body’s defense system and people with food allergy are at risk of having a severe allergic reaction.</a:t>
            </a:r>
          </a:p>
          <a:p>
            <a:pPr marL="171450" indent="-171450" defTabSz="914400">
              <a:buSzPct val="100000"/>
              <a:buFont typeface="Arial"/>
              <a:buChar char="•"/>
              <a:defRPr sz="1200"/>
            </a:pPr>
            <a:r>
              <a:t>It’s not the same as food intolerance which more commonly involves your digestive system, the system that helps your body get the nutrients and energy from the food you eat. </a:t>
            </a:r>
          </a:p>
          <a:p>
            <a:pPr marL="171450" indent="-171450" defTabSz="914400">
              <a:buSzPct val="100000"/>
              <a:buFont typeface="Arial"/>
              <a:buChar char="•"/>
              <a:defRPr sz="1200"/>
            </a:pPr>
            <a:r>
              <a:t>For example, you may know someone with lactose intolerance – this means they’re unable to fully digest lactose, a sugar found in dairy products like milk, cheese and yogurt. </a:t>
            </a:r>
          </a:p>
          <a:p>
            <a:pPr marL="171450" indent="-171450" defTabSz="914400">
              <a:buSzPct val="100000"/>
              <a:buFont typeface="Arial"/>
              <a:buChar char="•"/>
              <a:defRPr sz="1200"/>
            </a:pPr>
            <a:r>
              <a:t>People with food intolerances are not at risk of having a severe allergic reaction, however, they may also manage their intolerance by avoiding certain foods.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To be immune means to be protected against something.</a:t>
            </a:r>
          </a:p>
          <a:p>
            <a:pPr marL="171450" indent="-171450" defTabSz="914400">
              <a:buSzPct val="100000"/>
              <a:buFont typeface="Arial"/>
              <a:buChar char="•"/>
              <a:defRPr sz="1200"/>
            </a:pPr>
            <a:r>
              <a:t>Your body’s immune system is amazing! </a:t>
            </a:r>
          </a:p>
          <a:p>
            <a:pPr marL="171450" indent="-171450" defTabSz="914400">
              <a:buSzPct val="100000"/>
              <a:buFont typeface="Arial"/>
              <a:buChar char="•"/>
              <a:defRPr sz="1200"/>
            </a:pPr>
            <a:r>
              <a:t>It’s made up of different cells, tissues and organs that work together to help protect against invaders that seem harmful, like bacteria and parasites.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Prompt: </a:t>
            </a:r>
            <a:r>
              <a:rPr b="0"/>
              <a:t>Show the video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The video you watched explains how your immune system acts when you have a food allergy. </a:t>
            </a:r>
          </a:p>
          <a:p>
            <a:pPr marL="171450" indent="-171450" defTabSz="914400">
              <a:buSzPct val="100000"/>
              <a:buFont typeface="Arial"/>
              <a:buChar char="•"/>
              <a:defRPr sz="1200"/>
            </a:pPr>
            <a:r>
              <a:t>When your body is trying to protect itself from a food it thinks is dangerous, it makes antibodies called Immunoglobulin E or IgE.</a:t>
            </a:r>
          </a:p>
          <a:p>
            <a:pPr marL="171450" indent="-171450" defTabSz="914400">
              <a:buSzPct val="100000"/>
              <a:buFont typeface="Arial"/>
              <a:buChar char="•"/>
              <a:defRPr sz="1200"/>
            </a:pPr>
            <a:r>
              <a:t>This is where the mast cells that you’ve learned about come into play. </a:t>
            </a:r>
          </a:p>
          <a:p>
            <a:pPr marL="171450" indent="-171450" defTabSz="914400">
              <a:buSzPct val="100000"/>
              <a:buFont typeface="Arial"/>
              <a:buChar char="•"/>
              <a:defRPr sz="1200"/>
            </a:pPr>
            <a:r>
              <a:t>The IgE antibodies cause the mast cells to release chemicals (like histamine) into the bloodstream to defend against the food that’s causing the problem.</a:t>
            </a:r>
          </a:p>
          <a:p>
            <a:pPr marL="171450" indent="-171450" defTabSz="914400">
              <a:buSzPct val="100000"/>
              <a:buFont typeface="Arial"/>
              <a:buChar char="•"/>
              <a:defRPr sz="1200"/>
            </a:pPr>
            <a:r>
              <a:t>And this is what leads to the symptoms of an allergic reaction.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When you accidentally eat something you’re allergic to, or a food that’s been contaminated with a food you are allergic to, you may experience an allergic reaction.</a:t>
            </a:r>
          </a:p>
          <a:p>
            <a:pPr marL="171450" indent="-171450" defTabSz="914400">
              <a:buSzPct val="100000"/>
              <a:buFont typeface="Arial"/>
              <a:buChar char="•"/>
              <a:defRPr sz="1200"/>
            </a:pPr>
            <a:r>
              <a:t>You might have mild symptoms, like a little bit of itching, or more severe symptoms such as trouble breathing or feeling like you’re going to faint. </a:t>
            </a:r>
          </a:p>
          <a:p>
            <a:pPr marL="171450" indent="-171450" defTabSz="914400">
              <a:buSzPct val="100000"/>
              <a:buFont typeface="Arial"/>
              <a:buChar char="•"/>
              <a:defRPr sz="1200"/>
            </a:pPr>
            <a:r>
              <a:t>Severe allergic reactions can be dangerous, so they always need to be treated quickly.</a:t>
            </a:r>
          </a:p>
          <a:p>
            <a:pPr marL="171450" indent="-171450" defTabSz="914400">
              <a:buSzPct val="100000"/>
              <a:buFont typeface="Arial"/>
              <a:buChar char="•"/>
              <a:defRPr sz="1200"/>
            </a:pPr>
            <a:r>
              <a:t>Is it okay for someone to eat a little bit of their food allergen? If you have a food allergy, it’s not okay to eat even a small amount as it can cause an allergic reaction. You should always assume it’s not okay unless your allergist or doctor tells you it 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2 - Title Only">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05" name="Rectangle 6"/>
          <p:cNvSpPr/>
          <p:nvPr/>
        </p:nvSpPr>
        <p:spPr>
          <a:xfrm>
            <a:off x="3413759" y="538091"/>
            <a:ext cx="17556482" cy="12984482"/>
          </a:xfrm>
          <a:prstGeom prst="rect">
            <a:avLst/>
          </a:prstGeom>
          <a:solidFill>
            <a:schemeClr val="accent1"/>
          </a:solidFill>
          <a:ln w="25400">
            <a:solidFill>
              <a:srgbClr val="FFFFFF"/>
            </a:solidFill>
            <a:miter/>
          </a:ln>
        </p:spPr>
        <p:txBody>
          <a:bodyPr lIns="91438" tIns="91438" rIns="91438" bIns="91438"/>
          <a:lstStyle/>
          <a:p>
            <a:pPr>
              <a:defRPr>
                <a:solidFill>
                  <a:srgbClr val="FFFFFF"/>
                </a:solidFill>
              </a:defRPr>
            </a:pPr>
            <a:endParaRPr/>
          </a:p>
        </p:txBody>
      </p:sp>
      <p:sp>
        <p:nvSpPr>
          <p:cNvPr id="106" name="Title Text"/>
          <p:cNvSpPr txBox="1">
            <a:spLocks noGrp="1"/>
          </p:cNvSpPr>
          <p:nvPr>
            <p:ph type="title"/>
          </p:nvPr>
        </p:nvSpPr>
        <p:spPr>
          <a:xfrm>
            <a:off x="4716779" y="3158832"/>
            <a:ext cx="14950442" cy="3576928"/>
          </a:xfrm>
          <a:prstGeom prst="rect">
            <a:avLst/>
          </a:prstGeom>
        </p:spPr>
        <p:txBody>
          <a:bodyPr anchor="b"/>
          <a:lstStyle>
            <a:lvl1pPr algn="ctr">
              <a:lnSpc>
                <a:spcPct val="85000"/>
              </a:lnSpc>
              <a:defRPr sz="9600"/>
            </a:lvl1pPr>
          </a:lstStyle>
          <a:p>
            <a:r>
              <a:t>Title Text</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Slide 0">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4716779" y="3158832"/>
            <a:ext cx="14950442" cy="3576928"/>
          </a:xfrm>
          <a:prstGeom prst="rect">
            <a:avLst/>
          </a:prstGeom>
        </p:spPr>
        <p:txBody>
          <a:bodyPr anchor="b"/>
          <a:lstStyle>
            <a:lvl1pPr algn="ctr">
              <a:lnSpc>
                <a:spcPct val="85000"/>
              </a:lnSpc>
              <a:defRPr sz="9600"/>
            </a:lvl1p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ivider Teal">
    <p:bg>
      <p:bgPr>
        <a:solidFill>
          <a:srgbClr val="00B4AA"/>
        </a:solidFill>
        <a:effectLst/>
      </p:bgPr>
    </p:bg>
    <p:spTree>
      <p:nvGrpSpPr>
        <p:cNvPr id="1" name=""/>
        <p:cNvGrpSpPr/>
        <p:nvPr/>
      </p:nvGrpSpPr>
      <p:grpSpPr>
        <a:xfrm>
          <a:off x="0" y="0"/>
          <a:ext cx="0" cy="0"/>
          <a:chOff x="0" y="0"/>
          <a:chExt cx="0" cy="0"/>
        </a:xfrm>
      </p:grpSpPr>
      <p:pic>
        <p:nvPicPr>
          <p:cNvPr id="122"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123" name="Title Text"/>
          <p:cNvSpPr txBox="1">
            <a:spLocks noGrp="1"/>
          </p:cNvSpPr>
          <p:nvPr>
            <p:ph type="title"/>
          </p:nvPr>
        </p:nvSpPr>
        <p:spPr>
          <a:xfrm>
            <a:off x="4774858" y="3275741"/>
            <a:ext cx="9270656" cy="7524065"/>
          </a:xfrm>
          <a:prstGeom prst="rect">
            <a:avLst/>
          </a:prstGeom>
        </p:spPr>
        <p:txBody>
          <a:bodyPr/>
          <a:lstStyle>
            <a:lvl1pPr>
              <a:defRPr sz="14400"/>
            </a:lvl1pPr>
          </a:lstStyle>
          <a:p>
            <a:r>
              <a:t>Title Text</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ivider Teal 0">
    <p:bg>
      <p:bgPr>
        <a:solidFill>
          <a:srgbClr val="00B4AA"/>
        </a:solidFill>
        <a:effectLst/>
      </p:bgPr>
    </p:bg>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4774858" y="3275741"/>
            <a:ext cx="9270656" cy="7524065"/>
          </a:xfrm>
          <a:prstGeom prst="rect">
            <a:avLst/>
          </a:prstGeom>
        </p:spPr>
        <p:txBody>
          <a:bodyPr/>
          <a:lstStyle>
            <a:lvl1pPr>
              <a:defRPr sz="14400"/>
            </a:lvl1pPr>
          </a:lstStyle>
          <a:p>
            <a:r>
              <a:t>Title Text</a:t>
            </a:r>
          </a:p>
        </p:txBody>
      </p:sp>
      <p:sp>
        <p:nvSpPr>
          <p:cNvPr id="1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Slide">
    <p:bg>
      <p:bgPr>
        <a:solidFill>
          <a:srgbClr val="FFFFFF"/>
        </a:solidFill>
        <a:effectLst/>
      </p:bgPr>
    </p:bg>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O2 - Title and Content">
    <p:bg>
      <p:bgPr>
        <a:solidFill>
          <a:srgbClr val="FFFFFF"/>
        </a:solid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3048000" y="0"/>
            <a:ext cx="2542" cy="2542"/>
          </a:xfrm>
          <a:prstGeom prst="rect">
            <a:avLst/>
          </a:prstGeom>
        </p:spPr>
        <p:txBody>
          <a:bodyPr anchor="t"/>
          <a:lstStyle>
            <a:lvl1pPr>
              <a:defRPr>
                <a:solidFill>
                  <a:srgbClr val="000000"/>
                </a:solidFill>
              </a:defRPr>
            </a:lvl1pPr>
          </a:lstStyle>
          <a:p>
            <a:r>
              <a:t>Title Text</a:t>
            </a:r>
          </a:p>
        </p:txBody>
      </p:sp>
      <p:sp>
        <p:nvSpPr>
          <p:cNvPr id="147" name="Body Level One…"/>
          <p:cNvSpPr txBox="1">
            <a:spLocks noGrp="1"/>
          </p:cNvSpPr>
          <p:nvPr>
            <p:ph type="body" sz="quarter" idx="1"/>
          </p:nvPr>
        </p:nvSpPr>
        <p:spPr>
          <a:xfrm>
            <a:off x="3048000" y="0"/>
            <a:ext cx="2542" cy="2542"/>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 name="Straight Connector 5"/>
          <p:cNvSpPr/>
          <p:nvPr/>
        </p:nvSpPr>
        <p:spPr>
          <a:xfrm>
            <a:off x="4305300" y="2144684"/>
            <a:ext cx="15773400" cy="1"/>
          </a:xfrm>
          <a:prstGeom prst="line">
            <a:avLst/>
          </a:prstGeom>
          <a:ln w="12700">
            <a:solidFill>
              <a:srgbClr val="FFFFFF"/>
            </a:solidFill>
            <a:miter/>
          </a:ln>
        </p:spPr>
        <p:txBody>
          <a:bodyPr lIns="45718" tIns="45718" rIns="45718" bIns="45718"/>
          <a:lstStyle/>
          <a:p>
            <a:endParaRP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2_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6" name="Picture 7" descr="Picture 7"/>
          <p:cNvPicPr>
            <a:picLocks noChangeAspect="1"/>
          </p:cNvPicPr>
          <p:nvPr/>
        </p:nvPicPr>
        <p:blipFill>
          <a:blip r:embed="rId3"/>
          <a:stretch>
            <a:fillRect/>
          </a:stretch>
        </p:blipFill>
        <p:spPr>
          <a:xfrm>
            <a:off x="3317328" y="11488201"/>
            <a:ext cx="2377442" cy="1829766"/>
          </a:xfrm>
          <a:prstGeom prst="rect">
            <a:avLst/>
          </a:prstGeom>
          <a:ln w="12700">
            <a:miter lim="400000"/>
          </a:ln>
        </p:spPr>
      </p:pic>
      <p:pic>
        <p:nvPicPr>
          <p:cNvPr id="157" name="Picture 6" descr="Picture 6"/>
          <p:cNvPicPr>
            <a:picLocks noChangeAspect="1"/>
          </p:cNvPicPr>
          <p:nvPr/>
        </p:nvPicPr>
        <p:blipFill>
          <a:blip r:embed="rId4"/>
          <a:stretch>
            <a:fillRect/>
          </a:stretch>
        </p:blipFill>
        <p:spPr>
          <a:xfrm>
            <a:off x="18163052" y="11495075"/>
            <a:ext cx="2949908" cy="1947876"/>
          </a:xfrm>
          <a:prstGeom prst="rect">
            <a:avLst/>
          </a:prstGeom>
          <a:ln w="12700">
            <a:miter lim="400000"/>
          </a:ln>
        </p:spPr>
      </p:pic>
      <p:sp>
        <p:nvSpPr>
          <p:cNvPr id="158" name="Title Text"/>
          <p:cNvSpPr txBox="1">
            <a:spLocks noGrp="1"/>
          </p:cNvSpPr>
          <p:nvPr>
            <p:ph type="title"/>
          </p:nvPr>
        </p:nvSpPr>
        <p:spPr>
          <a:xfrm>
            <a:off x="4305300" y="231775"/>
            <a:ext cx="14744700" cy="1572312"/>
          </a:xfrm>
          <a:prstGeom prst="rect">
            <a:avLst/>
          </a:prstGeom>
        </p:spPr>
        <p:txBody>
          <a:bodyPr anchor="b"/>
          <a:lstStyle/>
          <a:p>
            <a:r>
              <a:t>Title Text</a:t>
            </a:r>
          </a:p>
        </p:txBody>
      </p:sp>
      <p:sp>
        <p:nvSpPr>
          <p:cNvPr id="159" name="Body Level One…"/>
          <p:cNvSpPr txBox="1">
            <a:spLocks noGrp="1"/>
          </p:cNvSpPr>
          <p:nvPr>
            <p:ph type="body" sz="quarter" idx="1"/>
          </p:nvPr>
        </p:nvSpPr>
        <p:spPr>
          <a:xfrm>
            <a:off x="4305300" y="8686886"/>
            <a:ext cx="13175393" cy="3311524"/>
          </a:xfrm>
          <a:prstGeom prst="rect">
            <a:avLst/>
          </a:prstGeom>
        </p:spPr>
        <p:txBody>
          <a:bodyPr/>
          <a:lstStyle>
            <a:lvl1pPr marL="0" indent="0">
              <a:buSzTx/>
              <a:buFontTx/>
              <a:buNone/>
              <a:defRPr sz="4800">
                <a:solidFill>
                  <a:srgbClr val="000000"/>
                </a:solidFill>
              </a:defRPr>
            </a:lvl1pPr>
            <a:lvl2pPr marL="0" indent="0">
              <a:buSzTx/>
              <a:buFontTx/>
              <a:buNone/>
              <a:defRPr sz="4800">
                <a:solidFill>
                  <a:srgbClr val="000000"/>
                </a:solidFill>
              </a:defRPr>
            </a:lvl2pPr>
            <a:lvl3pPr marL="0" indent="0">
              <a:buSzTx/>
              <a:buFontTx/>
              <a:buNone/>
              <a:defRPr sz="4800">
                <a:solidFill>
                  <a:srgbClr val="000000"/>
                </a:solidFill>
              </a:defRPr>
            </a:lvl3pPr>
            <a:lvl4pPr marL="0" indent="0">
              <a:buSzTx/>
              <a:buFontTx/>
              <a:buNone/>
              <a:defRPr sz="4800">
                <a:solidFill>
                  <a:srgbClr val="000000"/>
                </a:solidFill>
              </a:defRPr>
            </a:lvl4pPr>
            <a:lvl5pPr marL="0" indent="0">
              <a:buSzTx/>
              <a:buFontTx/>
              <a:buNone/>
              <a:defRPr sz="4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7" name="Picture 7" descr="Picture 7"/>
          <p:cNvPicPr>
            <a:picLocks noChangeAspect="1"/>
          </p:cNvPicPr>
          <p:nvPr/>
        </p:nvPicPr>
        <p:blipFill>
          <a:blip r:embed="rId3"/>
          <a:stretch>
            <a:fillRect/>
          </a:stretch>
        </p:blipFill>
        <p:spPr>
          <a:xfrm>
            <a:off x="3317328" y="11488201"/>
            <a:ext cx="2377442" cy="1829766"/>
          </a:xfrm>
          <a:prstGeom prst="rect">
            <a:avLst/>
          </a:prstGeom>
          <a:ln w="12700">
            <a:miter lim="400000"/>
          </a:ln>
        </p:spPr>
      </p:pic>
      <p:sp>
        <p:nvSpPr>
          <p:cNvPr id="168" name="Title Text"/>
          <p:cNvSpPr txBox="1">
            <a:spLocks noGrp="1"/>
          </p:cNvSpPr>
          <p:nvPr>
            <p:ph type="title"/>
          </p:nvPr>
        </p:nvSpPr>
        <p:spPr>
          <a:xfrm>
            <a:off x="4305300" y="231775"/>
            <a:ext cx="14744700" cy="1572312"/>
          </a:xfrm>
          <a:prstGeom prst="rect">
            <a:avLst/>
          </a:prstGeom>
        </p:spPr>
        <p:txBody>
          <a:bodyPr anchor="b"/>
          <a:lstStyle/>
          <a:p>
            <a:r>
              <a:t>Title Text</a:t>
            </a:r>
          </a:p>
        </p:txBody>
      </p:sp>
      <p:sp>
        <p:nvSpPr>
          <p:cNvPr id="169" name="Body Level One…"/>
          <p:cNvSpPr txBox="1">
            <a:spLocks noGrp="1"/>
          </p:cNvSpPr>
          <p:nvPr>
            <p:ph type="body" sz="quarter" idx="1"/>
          </p:nvPr>
        </p:nvSpPr>
        <p:spPr>
          <a:xfrm>
            <a:off x="4305300" y="8686886"/>
            <a:ext cx="13175393" cy="3311524"/>
          </a:xfrm>
          <a:prstGeom prst="rect">
            <a:avLst/>
          </a:prstGeom>
        </p:spPr>
        <p:txBody>
          <a:bodyPr/>
          <a:lstStyle>
            <a:lvl1pPr marL="0" indent="0">
              <a:buSzTx/>
              <a:buFontTx/>
              <a:buNone/>
              <a:defRPr sz="4800">
                <a:solidFill>
                  <a:srgbClr val="000000"/>
                </a:solidFill>
              </a:defRPr>
            </a:lvl1pPr>
            <a:lvl2pPr marL="0" indent="0">
              <a:buSzTx/>
              <a:buFontTx/>
              <a:buNone/>
              <a:defRPr sz="4800">
                <a:solidFill>
                  <a:srgbClr val="000000"/>
                </a:solidFill>
              </a:defRPr>
            </a:lvl2pPr>
            <a:lvl3pPr marL="0" indent="0">
              <a:buSzTx/>
              <a:buFontTx/>
              <a:buNone/>
              <a:defRPr sz="4800">
                <a:solidFill>
                  <a:srgbClr val="000000"/>
                </a:solidFill>
              </a:defRPr>
            </a:lvl3pPr>
            <a:lvl4pPr marL="0" indent="0">
              <a:buSzTx/>
              <a:buFontTx/>
              <a:buNone/>
              <a:defRPr sz="4800">
                <a:solidFill>
                  <a:srgbClr val="000000"/>
                </a:solidFill>
              </a:defRPr>
            </a:lvl4pPr>
            <a:lvl5pPr marL="0" indent="0">
              <a:buSzTx/>
              <a:buFontTx/>
              <a:buNone/>
              <a:defRPr sz="4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7" name="Picture 7" descr="Picture 7"/>
          <p:cNvPicPr>
            <a:picLocks noChangeAspect="1"/>
          </p:cNvPicPr>
          <p:nvPr/>
        </p:nvPicPr>
        <p:blipFill>
          <a:blip r:embed="rId3"/>
          <a:stretch>
            <a:fillRect/>
          </a:stretch>
        </p:blipFill>
        <p:spPr>
          <a:xfrm>
            <a:off x="3317330" y="11488201"/>
            <a:ext cx="1817892" cy="1829766"/>
          </a:xfrm>
          <a:prstGeom prst="rect">
            <a:avLst/>
          </a:prstGeom>
          <a:ln w="12700">
            <a:miter lim="400000"/>
          </a:ln>
        </p:spPr>
      </p:pic>
      <p:sp>
        <p:nvSpPr>
          <p:cNvPr id="178" name="Title Text"/>
          <p:cNvSpPr txBox="1">
            <a:spLocks noGrp="1"/>
          </p:cNvSpPr>
          <p:nvPr>
            <p:ph type="title"/>
          </p:nvPr>
        </p:nvSpPr>
        <p:spPr>
          <a:xfrm>
            <a:off x="4305300" y="231778"/>
            <a:ext cx="14744700" cy="1572313"/>
          </a:xfrm>
          <a:prstGeom prst="rect">
            <a:avLst/>
          </a:prstGeom>
        </p:spPr>
        <p:txBody>
          <a:bodyPr anchor="b"/>
          <a:lstStyle>
            <a:lvl1pPr defTabSz="1371600">
              <a:defRPr sz="6600"/>
            </a:lvl1pPr>
          </a:lstStyle>
          <a:p>
            <a:r>
              <a:t>Title Text</a:t>
            </a:r>
          </a:p>
        </p:txBody>
      </p:sp>
      <p:sp>
        <p:nvSpPr>
          <p:cNvPr id="179" name="Body Level One…"/>
          <p:cNvSpPr txBox="1">
            <a:spLocks noGrp="1"/>
          </p:cNvSpPr>
          <p:nvPr>
            <p:ph type="body" sz="quarter" idx="1"/>
          </p:nvPr>
        </p:nvSpPr>
        <p:spPr>
          <a:xfrm>
            <a:off x="4305301" y="8686886"/>
            <a:ext cx="13175395" cy="3311524"/>
          </a:xfrm>
          <a:prstGeom prst="rect">
            <a:avLst/>
          </a:prstGeom>
        </p:spPr>
        <p:txBody>
          <a:bodyPr/>
          <a:lstStyle>
            <a:lvl1pPr marL="0" indent="0" defTabSz="1371600">
              <a:spcBef>
                <a:spcPts val="1400"/>
              </a:spcBef>
              <a:buSzTx/>
              <a:buFontTx/>
              <a:buNone/>
              <a:defRPr sz="3600">
                <a:solidFill>
                  <a:srgbClr val="000000"/>
                </a:solidFill>
              </a:defRPr>
            </a:lvl1pPr>
            <a:lvl2pPr marL="0" indent="0" defTabSz="1371600">
              <a:spcBef>
                <a:spcPts val="1400"/>
              </a:spcBef>
              <a:buSzTx/>
              <a:buFontTx/>
              <a:buNone/>
              <a:defRPr sz="3600">
                <a:solidFill>
                  <a:srgbClr val="000000"/>
                </a:solidFill>
              </a:defRPr>
            </a:lvl2pPr>
            <a:lvl3pPr marL="0" indent="0" defTabSz="1371600">
              <a:spcBef>
                <a:spcPts val="1400"/>
              </a:spcBef>
              <a:buSzTx/>
              <a:buFontTx/>
              <a:buNone/>
              <a:defRPr sz="3600">
                <a:solidFill>
                  <a:srgbClr val="000000"/>
                </a:solidFill>
              </a:defRPr>
            </a:lvl3pPr>
            <a:lvl4pPr marL="0" indent="0" defTabSz="1371600">
              <a:spcBef>
                <a:spcPts val="1400"/>
              </a:spcBef>
              <a:buSzTx/>
              <a:buFontTx/>
              <a:buNone/>
              <a:defRPr sz="3600">
                <a:solidFill>
                  <a:srgbClr val="000000"/>
                </a:solidFill>
              </a:defRPr>
            </a:lvl4pPr>
            <a:lvl5pPr marL="0" indent="0" defTabSz="1371600">
              <a:spcBef>
                <a:spcPts val="1400"/>
              </a:spcBef>
              <a:buSzTx/>
              <a:buFontTx/>
              <a:buNone/>
              <a:defRPr sz="3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O1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7" name="Picture 7" descr="Picture 7"/>
          <p:cNvPicPr>
            <a:picLocks noChangeAspect="1"/>
          </p:cNvPicPr>
          <p:nvPr/>
        </p:nvPicPr>
        <p:blipFill>
          <a:blip r:embed="rId3"/>
          <a:stretch>
            <a:fillRect/>
          </a:stretch>
        </p:blipFill>
        <p:spPr>
          <a:xfrm>
            <a:off x="3317330" y="11488201"/>
            <a:ext cx="1817892" cy="1829766"/>
          </a:xfrm>
          <a:prstGeom prst="rect">
            <a:avLst/>
          </a:prstGeom>
          <a:ln w="12700">
            <a:miter lim="400000"/>
          </a:ln>
        </p:spPr>
      </p:pic>
      <p:sp>
        <p:nvSpPr>
          <p:cNvPr id="188" name="Title Text"/>
          <p:cNvSpPr txBox="1">
            <a:spLocks noGrp="1"/>
          </p:cNvSpPr>
          <p:nvPr>
            <p:ph type="title"/>
          </p:nvPr>
        </p:nvSpPr>
        <p:spPr>
          <a:xfrm>
            <a:off x="4305300" y="260693"/>
            <a:ext cx="15773400" cy="1642250"/>
          </a:xfrm>
          <a:prstGeom prst="rect">
            <a:avLst/>
          </a:prstGeom>
        </p:spPr>
        <p:txBody>
          <a:bodyPr/>
          <a:lstStyle>
            <a:lvl1pPr defTabSz="1371600">
              <a:defRPr sz="6600"/>
            </a:lvl1pPr>
          </a:lstStyle>
          <a:p>
            <a:r>
              <a:t>Title Text</a:t>
            </a:r>
          </a:p>
        </p:txBody>
      </p:sp>
      <p:sp>
        <p:nvSpPr>
          <p:cNvPr id="189" name="Body Level One…"/>
          <p:cNvSpPr txBox="1">
            <a:spLocks noGrp="1"/>
          </p:cNvSpPr>
          <p:nvPr>
            <p:ph type="body" sz="quarter" idx="1"/>
          </p:nvPr>
        </p:nvSpPr>
        <p:spPr>
          <a:xfrm>
            <a:off x="4305300" y="7709865"/>
            <a:ext cx="15773400" cy="3778337"/>
          </a:xfrm>
          <a:prstGeom prst="rect">
            <a:avLst/>
          </a:prstGeom>
        </p:spPr>
        <p:txBody>
          <a:bodyPr/>
          <a:lstStyle>
            <a:lvl1pPr marL="342900" indent="-342900" defTabSz="1371600">
              <a:spcBef>
                <a:spcPts val="1400"/>
              </a:spcBef>
              <a:defRPr sz="4200">
                <a:solidFill>
                  <a:srgbClr val="000000"/>
                </a:solidFill>
              </a:defRPr>
            </a:lvl1pPr>
            <a:lvl2pPr marL="742950" indent="-400050" defTabSz="1371600">
              <a:spcBef>
                <a:spcPts val="1400"/>
              </a:spcBef>
              <a:defRPr sz="4200">
                <a:solidFill>
                  <a:srgbClr val="000000"/>
                </a:solidFill>
              </a:defRPr>
            </a:lvl2pPr>
            <a:lvl3pPr marL="1165860" indent="-480059" defTabSz="1371600">
              <a:spcBef>
                <a:spcPts val="1400"/>
              </a:spcBef>
              <a:defRPr sz="4200">
                <a:solidFill>
                  <a:srgbClr val="000000"/>
                </a:solidFill>
              </a:defRPr>
            </a:lvl3pPr>
            <a:lvl4pPr marL="1582615" indent="-553915" defTabSz="1371600">
              <a:spcBef>
                <a:spcPts val="1400"/>
              </a:spcBef>
              <a:defRPr sz="4200">
                <a:solidFill>
                  <a:srgbClr val="000000"/>
                </a:solidFill>
              </a:defRPr>
            </a:lvl4pPr>
            <a:lvl5pPr marL="1925515" indent="-553915" defTabSz="1371600">
              <a:spcBef>
                <a:spcPts val="1400"/>
              </a:spcBef>
              <a:defRPr sz="4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O2 - Blank">
    <p:spTree>
      <p:nvGrpSpPr>
        <p:cNvPr id="1" name=""/>
        <p:cNvGrpSpPr/>
        <p:nvPr/>
      </p:nvGrpSpPr>
      <p:grpSpPr>
        <a:xfrm>
          <a:off x="0" y="0"/>
          <a:ext cx="0" cy="0"/>
          <a:chOff x="0" y="0"/>
          <a:chExt cx="0" cy="0"/>
        </a:xfrm>
      </p:grpSpPr>
      <p:pic>
        <p:nvPicPr>
          <p:cNvPr id="21"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22" name="Slide Number"/>
          <p:cNvSpPr txBox="1">
            <a:spLocks noGrp="1"/>
          </p:cNvSpPr>
          <p:nvPr>
            <p:ph type="sldNum" sz="quarter" idx="2"/>
          </p:nvPr>
        </p:nvSpPr>
        <p:spPr>
          <a:xfrm>
            <a:off x="15963900" y="12712700"/>
            <a:ext cx="704124" cy="701321"/>
          </a:xfrm>
          <a:prstGeom prst="rect">
            <a:avLst/>
          </a:prstGeom>
        </p:spPr>
        <p:txBody>
          <a:bodyPr anchor="t"/>
          <a:lstStyle>
            <a:lvl1pPr algn="l">
              <a:defRPr sz="3600"/>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FFFFFF"/>
        </a:solidFill>
        <a:effectLst/>
      </p:bgPr>
    </p:bg>
    <p:spTree>
      <p:nvGrpSpPr>
        <p:cNvPr id="1" name=""/>
        <p:cNvGrpSpPr/>
        <p:nvPr/>
      </p:nvGrpSpPr>
      <p:grpSpPr>
        <a:xfrm>
          <a:off x="0" y="0"/>
          <a:ext cx="0" cy="0"/>
          <a:chOff x="0" y="0"/>
          <a:chExt cx="0" cy="0"/>
        </a:xfrm>
      </p:grpSpPr>
      <p:pic>
        <p:nvPicPr>
          <p:cNvPr id="197" name="Picture 7" descr="Picture 7"/>
          <p:cNvPicPr>
            <a:picLocks noChangeAspect="1"/>
          </p:cNvPicPr>
          <p:nvPr/>
        </p:nvPicPr>
        <p:blipFill>
          <a:blip r:embed="rId2"/>
          <a:stretch>
            <a:fillRect/>
          </a:stretch>
        </p:blipFill>
        <p:spPr>
          <a:xfrm>
            <a:off x="3317330" y="11488201"/>
            <a:ext cx="1817892" cy="1829766"/>
          </a:xfrm>
          <a:prstGeom prst="rect">
            <a:avLst/>
          </a:prstGeom>
          <a:ln w="12700">
            <a:miter lim="400000"/>
          </a:ln>
        </p:spPr>
      </p:pic>
      <p:sp>
        <p:nvSpPr>
          <p:cNvPr id="198" name="Picture Placeholder 6"/>
          <p:cNvSpPr>
            <a:spLocks noGrp="1"/>
          </p:cNvSpPr>
          <p:nvPr>
            <p:ph type="pic" idx="21"/>
          </p:nvPr>
        </p:nvSpPr>
        <p:spPr>
          <a:xfrm>
            <a:off x="3048000" y="16960"/>
            <a:ext cx="18288000" cy="8808991"/>
          </a:xfrm>
          <a:prstGeom prst="rect">
            <a:avLst/>
          </a:prstGeom>
        </p:spPr>
        <p:txBody>
          <a:bodyPr lIns="91439" tIns="45719" rIns="91439" bIns="45719">
            <a:noAutofit/>
          </a:bodyPr>
          <a:lstStyle/>
          <a:p>
            <a:endParaRPr/>
          </a:p>
        </p:txBody>
      </p:sp>
      <p:sp>
        <p:nvSpPr>
          <p:cNvPr id="199" name="Straight Connector 3"/>
          <p:cNvSpPr/>
          <p:nvPr/>
        </p:nvSpPr>
        <p:spPr>
          <a:xfrm>
            <a:off x="3048000" y="8926169"/>
            <a:ext cx="18288000" cy="1"/>
          </a:xfrm>
          <a:prstGeom prst="line">
            <a:avLst/>
          </a:prstGeom>
          <a:ln w="203200">
            <a:solidFill>
              <a:srgbClr val="ED1C2C"/>
            </a:solidFill>
            <a:miter/>
          </a:ln>
        </p:spPr>
        <p:txBody>
          <a:bodyPr lIns="45718" tIns="45718" rIns="45718" bIns="45718"/>
          <a:lstStyle/>
          <a:p>
            <a:endParaRPr/>
          </a:p>
        </p:txBody>
      </p:sp>
      <p:sp>
        <p:nvSpPr>
          <p:cNvPr id="200" name="Body Level One…"/>
          <p:cNvSpPr txBox="1">
            <a:spLocks noGrp="1"/>
          </p:cNvSpPr>
          <p:nvPr>
            <p:ph type="body" sz="quarter" idx="1"/>
          </p:nvPr>
        </p:nvSpPr>
        <p:spPr>
          <a:xfrm>
            <a:off x="10427368" y="11615356"/>
            <a:ext cx="10052682" cy="1136824"/>
          </a:xfrm>
          <a:prstGeom prst="rect">
            <a:avLst/>
          </a:prstGeom>
        </p:spPr>
        <p:txBody>
          <a:bodyPr/>
          <a:lstStyle>
            <a:lvl1pPr marL="0" indent="0" defTabSz="1371600">
              <a:spcBef>
                <a:spcPts val="1400"/>
              </a:spcBef>
              <a:buSzTx/>
              <a:buFontTx/>
              <a:buNone/>
              <a:defRPr sz="4200">
                <a:solidFill>
                  <a:srgbClr val="000000"/>
                </a:solidFill>
              </a:defRPr>
            </a:lvl1pPr>
            <a:lvl2pPr marL="742950" indent="-400050" defTabSz="1371600">
              <a:spcBef>
                <a:spcPts val="1400"/>
              </a:spcBef>
              <a:buFontTx/>
              <a:defRPr sz="4200">
                <a:solidFill>
                  <a:srgbClr val="000000"/>
                </a:solidFill>
              </a:defRPr>
            </a:lvl2pPr>
            <a:lvl3pPr marL="1165860" indent="-480059" defTabSz="1371600">
              <a:spcBef>
                <a:spcPts val="1400"/>
              </a:spcBef>
              <a:buFontTx/>
              <a:defRPr sz="4200">
                <a:solidFill>
                  <a:srgbClr val="000000"/>
                </a:solidFill>
              </a:defRPr>
            </a:lvl3pPr>
            <a:lvl4pPr marL="1582615" indent="-553915" defTabSz="1371600">
              <a:spcBef>
                <a:spcPts val="1400"/>
              </a:spcBef>
              <a:buFontTx/>
              <a:defRPr sz="4200">
                <a:solidFill>
                  <a:srgbClr val="000000"/>
                </a:solidFill>
              </a:defRPr>
            </a:lvl4pPr>
            <a:lvl5pPr marL="1925515" indent="-553915" defTabSz="1371600">
              <a:spcBef>
                <a:spcPts val="1400"/>
              </a:spcBef>
              <a:buFontTx/>
              <a:defRPr sz="4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 name="Rectangle 4"/>
          <p:cNvSpPr/>
          <p:nvPr/>
        </p:nvSpPr>
        <p:spPr>
          <a:xfrm>
            <a:off x="11452624" y="7315200"/>
            <a:ext cx="9027426" cy="3176336"/>
          </a:xfrm>
          <a:prstGeom prst="rect">
            <a:avLst/>
          </a:prstGeom>
          <a:solidFill>
            <a:srgbClr val="ED1C2C"/>
          </a:solidFill>
          <a:ln w="12700">
            <a:miter lim="400000"/>
          </a:ln>
        </p:spPr>
        <p:txBody>
          <a:bodyPr lIns="91438" tIns="91438" rIns="91438" bIns="91438" anchor="ctr"/>
          <a:lstStyle/>
          <a:p>
            <a:pPr algn="ctr">
              <a:defRPr sz="2600">
                <a:solidFill>
                  <a:srgbClr val="FFFFFF"/>
                </a:solidFill>
              </a:defRPr>
            </a:pPr>
            <a:endParaRPr/>
          </a:p>
        </p:txBody>
      </p:sp>
      <p:sp>
        <p:nvSpPr>
          <p:cNvPr id="202" name="Title Text"/>
          <p:cNvSpPr txBox="1">
            <a:spLocks noGrp="1"/>
          </p:cNvSpPr>
          <p:nvPr>
            <p:ph type="title"/>
          </p:nvPr>
        </p:nvSpPr>
        <p:spPr>
          <a:xfrm>
            <a:off x="11701712" y="7600608"/>
            <a:ext cx="8529251" cy="2651128"/>
          </a:xfrm>
          <a:prstGeom prst="rect">
            <a:avLst/>
          </a:prstGeom>
        </p:spPr>
        <p:txBody>
          <a:bodyPr/>
          <a:lstStyle>
            <a:lvl1pPr defTabSz="1371600">
              <a:defRPr sz="6600"/>
            </a:lvl1pPr>
          </a:lstStyle>
          <a:p>
            <a:r>
              <a:t>Title Text</a:t>
            </a:r>
          </a:p>
        </p:txBody>
      </p:sp>
      <p:pic>
        <p:nvPicPr>
          <p:cNvPr id="203" name="Picture 12" descr="Picture 12"/>
          <p:cNvPicPr>
            <a:picLocks noChangeAspect="1"/>
          </p:cNvPicPr>
          <p:nvPr/>
        </p:nvPicPr>
        <p:blipFill>
          <a:blip r:embed="rId3"/>
          <a:stretch>
            <a:fillRect/>
          </a:stretch>
        </p:blipFill>
        <p:spPr>
          <a:xfrm>
            <a:off x="3515543" y="9572687"/>
            <a:ext cx="3276975" cy="3411414"/>
          </a:xfrm>
          <a:prstGeom prst="rect">
            <a:avLst/>
          </a:prstGeom>
          <a:ln w="12700">
            <a:miter lim="400000"/>
          </a:ln>
        </p:spPr>
      </p:pic>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O2 - Title and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half" idx="1"/>
          </p:nvPr>
        </p:nvSpPr>
        <p:spPr>
          <a:xfrm>
            <a:off x="4305300" y="2785524"/>
            <a:ext cx="15773400" cy="77918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31" name="Picture 7" descr="Picture 7"/>
          <p:cNvPicPr>
            <a:picLocks noChangeAspect="1"/>
          </p:cNvPicPr>
          <p:nvPr/>
        </p:nvPicPr>
        <p:blipFill>
          <a:blip r:embed="rId2"/>
          <a:stretch>
            <a:fillRect/>
          </a:stretch>
        </p:blipFill>
        <p:spPr>
          <a:xfrm>
            <a:off x="18163052" y="11495075"/>
            <a:ext cx="2949908" cy="1947876"/>
          </a:xfrm>
          <a:prstGeom prst="rect">
            <a:avLst/>
          </a:prstGeom>
          <a:ln w="12700">
            <a:miter lim="400000"/>
          </a:ln>
        </p:spPr>
      </p:pic>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2 - Two Content">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Body Level One…"/>
          <p:cNvSpPr txBox="1">
            <a:spLocks noGrp="1"/>
          </p:cNvSpPr>
          <p:nvPr>
            <p:ph type="body" sz="quarter" idx="1"/>
          </p:nvPr>
        </p:nvSpPr>
        <p:spPr>
          <a:xfrm>
            <a:off x="4305300" y="2695074"/>
            <a:ext cx="7734300" cy="82135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O2 - Comparison">
    <p:spTree>
      <p:nvGrpSpPr>
        <p:cNvPr id="1" name=""/>
        <p:cNvGrpSpPr/>
        <p:nvPr/>
      </p:nvGrpSpPr>
      <p:grpSpPr>
        <a:xfrm>
          <a:off x="0" y="0"/>
          <a:ext cx="0" cy="0"/>
          <a:chOff x="0" y="0"/>
          <a:chExt cx="0" cy="0"/>
        </a:xfrm>
      </p:grpSpPr>
      <p:sp>
        <p:nvSpPr>
          <p:cNvPr id="48" name="Title Text"/>
          <p:cNvSpPr txBox="1">
            <a:spLocks noGrp="1"/>
          </p:cNvSpPr>
          <p:nvPr>
            <p:ph type="title"/>
          </p:nvPr>
        </p:nvSpPr>
        <p:spPr>
          <a:xfrm>
            <a:off x="4308475" y="730250"/>
            <a:ext cx="15773402" cy="1414435"/>
          </a:xfrm>
          <a:prstGeom prst="rect">
            <a:avLst/>
          </a:prstGeom>
        </p:spPr>
        <p:txBody>
          <a:bodyPr/>
          <a:lstStyle/>
          <a:p>
            <a:r>
              <a:t>Title Text</a:t>
            </a:r>
          </a:p>
        </p:txBody>
      </p:sp>
      <p:sp>
        <p:nvSpPr>
          <p:cNvPr id="49" name="Body Level One…"/>
          <p:cNvSpPr txBox="1">
            <a:spLocks noGrp="1"/>
          </p:cNvSpPr>
          <p:nvPr>
            <p:ph type="body" sz="quarter" idx="1"/>
          </p:nvPr>
        </p:nvSpPr>
        <p:spPr>
          <a:xfrm>
            <a:off x="4308475" y="2735204"/>
            <a:ext cx="7737475" cy="1647826"/>
          </a:xfrm>
          <a:prstGeom prst="rect">
            <a:avLst/>
          </a:prstGeom>
        </p:spPr>
        <p:txBody>
          <a:bodyPr anchor="b"/>
          <a:lstStyle>
            <a:lvl1pPr marL="0" indent="0">
              <a:buSzTx/>
              <a:buFontTx/>
              <a:buNone/>
              <a:defRPr sz="4800" b="1"/>
            </a:lvl1pPr>
            <a:lvl2pPr marL="0" indent="0">
              <a:buSzTx/>
              <a:buFontTx/>
              <a:buNone/>
              <a:defRPr sz="4800" b="1"/>
            </a:lvl2pPr>
            <a:lvl3pPr marL="0" indent="0">
              <a:buSzTx/>
              <a:buFontTx/>
              <a:buNone/>
              <a:defRPr sz="4800" b="1"/>
            </a:lvl3pPr>
            <a:lvl4pPr marL="0" indent="0">
              <a:buSzTx/>
              <a:buFontTx/>
              <a:buNone/>
              <a:defRPr sz="4800" b="1"/>
            </a:lvl4pPr>
            <a:lvl5pPr marL="0" indent="0">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50" name="Text Placeholder 4"/>
          <p:cNvSpPr>
            <a:spLocks noGrp="1"/>
          </p:cNvSpPr>
          <p:nvPr>
            <p:ph type="body" sz="quarter" idx="21"/>
          </p:nvPr>
        </p:nvSpPr>
        <p:spPr>
          <a:xfrm>
            <a:off x="12306300" y="2735204"/>
            <a:ext cx="7775576" cy="1647826"/>
          </a:xfrm>
          <a:prstGeom prst="rect">
            <a:avLst/>
          </a:prstGeom>
        </p:spPr>
        <p:txBody>
          <a:bodyPr anchor="b"/>
          <a:lstStyle/>
          <a:p>
            <a:endParaRP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2 - Content with Caption">
    <p:spTree>
      <p:nvGrpSpPr>
        <p:cNvPr id="1" name=""/>
        <p:cNvGrpSpPr/>
        <p:nvPr/>
      </p:nvGrpSpPr>
      <p:grpSpPr>
        <a:xfrm>
          <a:off x="0" y="0"/>
          <a:ext cx="0" cy="0"/>
          <a:chOff x="0" y="0"/>
          <a:chExt cx="0" cy="0"/>
        </a:xfrm>
      </p:grpSpPr>
      <p:sp>
        <p:nvSpPr>
          <p:cNvPr id="58" name="Body Level One…"/>
          <p:cNvSpPr txBox="1">
            <a:spLocks noGrp="1"/>
          </p:cNvSpPr>
          <p:nvPr>
            <p:ph type="body" sz="half" idx="1"/>
          </p:nvPr>
        </p:nvSpPr>
        <p:spPr>
          <a:xfrm>
            <a:off x="10823575" y="2598822"/>
            <a:ext cx="9258301" cy="8167263"/>
          </a:xfrm>
          <a:prstGeom prst="rect">
            <a:avLst/>
          </a:prstGeom>
        </p:spPr>
        <p:txBody>
          <a:bodyPr/>
          <a:lstStyle>
            <a:lvl1pPr>
              <a:defRPr sz="6400"/>
            </a:lvl1pPr>
            <a:lvl2pPr marL="979714" indent="-522513">
              <a:defRPr sz="6400"/>
            </a:lvl2pPr>
            <a:lvl3pPr marL="1524000" indent="-609600">
              <a:defRPr sz="6400"/>
            </a:lvl3pPr>
            <a:lvl4pPr marL="2103120" indent="-731519">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59" name="Text Placeholder 3"/>
          <p:cNvSpPr>
            <a:spLocks noGrp="1"/>
          </p:cNvSpPr>
          <p:nvPr>
            <p:ph type="body" sz="quarter" idx="21"/>
          </p:nvPr>
        </p:nvSpPr>
        <p:spPr>
          <a:xfrm>
            <a:off x="4308475" y="2598822"/>
            <a:ext cx="5899152" cy="8181473"/>
          </a:xfrm>
          <a:prstGeom prst="rect">
            <a:avLst/>
          </a:prstGeom>
        </p:spPr>
        <p:txBody>
          <a:bodyPr/>
          <a:lstStyle/>
          <a:p>
            <a:endParaRPr/>
          </a:p>
        </p:txBody>
      </p:sp>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2 - Multiple Pictures">
    <p:spTree>
      <p:nvGrpSpPr>
        <p:cNvPr id="1" name=""/>
        <p:cNvGrpSpPr/>
        <p:nvPr/>
      </p:nvGrpSpPr>
      <p:grpSpPr>
        <a:xfrm>
          <a:off x="0" y="0"/>
          <a:ext cx="0" cy="0"/>
          <a:chOff x="0" y="0"/>
          <a:chExt cx="0" cy="0"/>
        </a:xfrm>
      </p:grpSpPr>
      <p:sp>
        <p:nvSpPr>
          <p:cNvPr id="68" name="Picture Placeholder 2"/>
          <p:cNvSpPr>
            <a:spLocks noGrp="1"/>
          </p:cNvSpPr>
          <p:nvPr>
            <p:ph type="pic" sz="quarter" idx="21"/>
          </p:nvPr>
        </p:nvSpPr>
        <p:spPr>
          <a:xfrm>
            <a:off x="12384502" y="2566734"/>
            <a:ext cx="7697373" cy="8181479"/>
          </a:xfrm>
          <a:prstGeom prst="rect">
            <a:avLst/>
          </a:prstGeom>
        </p:spPr>
        <p:txBody>
          <a:bodyPr lIns="91439" tIns="45719" rIns="91439" bIns="45719">
            <a:noAutofit/>
          </a:bodyPr>
          <a:lstStyle/>
          <a:p>
            <a:endParaRPr/>
          </a:p>
        </p:txBody>
      </p:sp>
      <p:sp>
        <p:nvSpPr>
          <p:cNvPr id="69" name="Title Text"/>
          <p:cNvSpPr txBox="1">
            <a:spLocks noGrp="1"/>
          </p:cNvSpPr>
          <p:nvPr>
            <p:ph type="title"/>
          </p:nvPr>
        </p:nvSpPr>
        <p:spPr>
          <a:prstGeom prst="rect">
            <a:avLst/>
          </a:prstGeom>
        </p:spPr>
        <p:txBody>
          <a:bodyPr/>
          <a:lstStyle/>
          <a:p>
            <a:r>
              <a:t>Title Text</a:t>
            </a:r>
          </a:p>
        </p:txBody>
      </p:sp>
      <p:sp>
        <p:nvSpPr>
          <p:cNvPr id="70" name="Picture Placeholder 2"/>
          <p:cNvSpPr>
            <a:spLocks noGrp="1"/>
          </p:cNvSpPr>
          <p:nvPr>
            <p:ph type="pic" sz="quarter" idx="22"/>
          </p:nvPr>
        </p:nvSpPr>
        <p:spPr>
          <a:xfrm>
            <a:off x="4305300" y="2566734"/>
            <a:ext cx="7597942" cy="8181479"/>
          </a:xfrm>
          <a:prstGeom prst="rect">
            <a:avLst/>
          </a:prstGeom>
        </p:spPr>
        <p:txBody>
          <a:bodyPr lIns="91439" tIns="45719" rIns="91439" bIns="45719">
            <a:noAutofit/>
          </a:bodyPr>
          <a:lstStyle/>
          <a:p>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78"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79" name="Rectangle 3"/>
          <p:cNvSpPr/>
          <p:nvPr/>
        </p:nvSpPr>
        <p:spPr>
          <a:xfrm>
            <a:off x="3013073" y="13287376"/>
            <a:ext cx="18392779" cy="428624"/>
          </a:xfrm>
          <a:prstGeom prst="rect">
            <a:avLst/>
          </a:prstGeom>
          <a:solidFill>
            <a:srgbClr val="8A8C8E"/>
          </a:solidFill>
          <a:ln w="12700">
            <a:miter lim="400000"/>
          </a:ln>
          <a:effectLst>
            <a:outerShdw dist="38100" dir="5400000" rotWithShape="0">
              <a:srgbClr val="808080">
                <a:alpha val="34998"/>
              </a:srgbClr>
            </a:outerShdw>
          </a:effectLst>
        </p:spPr>
        <p:txBody>
          <a:bodyPr lIns="91438" tIns="91438" rIns="91438" bIns="91438" anchor="ctr"/>
          <a:lstStyle/>
          <a:p>
            <a:pPr algn="ctr">
              <a:defRPr>
                <a:solidFill>
                  <a:srgbClr val="8A8C8E"/>
                </a:solidFill>
              </a:defRPr>
            </a:pPr>
            <a:endParaRPr/>
          </a:p>
        </p:txBody>
      </p:sp>
      <p:sp>
        <p:nvSpPr>
          <p:cNvPr id="80" name="Straight Connector 4"/>
          <p:cNvSpPr/>
          <p:nvPr/>
        </p:nvSpPr>
        <p:spPr>
          <a:xfrm>
            <a:off x="3000373" y="13223876"/>
            <a:ext cx="18335629" cy="1"/>
          </a:xfrm>
          <a:prstGeom prst="line">
            <a:avLst/>
          </a:prstGeom>
          <a:ln w="25400">
            <a:solidFill>
              <a:srgbClr val="ED1C2C"/>
            </a:solidFill>
            <a:miter/>
          </a:ln>
        </p:spPr>
        <p:txBody>
          <a:bodyPr lIns="45718" tIns="45718" rIns="45718" bIns="45718"/>
          <a:lstStyle/>
          <a:p>
            <a:endParaRPr/>
          </a:p>
        </p:txBody>
      </p:sp>
      <p:sp>
        <p:nvSpPr>
          <p:cNvPr id="81" name="Body Level One…"/>
          <p:cNvSpPr txBox="1">
            <a:spLocks noGrp="1"/>
          </p:cNvSpPr>
          <p:nvPr>
            <p:ph type="body" sz="half" idx="1"/>
          </p:nvPr>
        </p:nvSpPr>
        <p:spPr>
          <a:xfrm>
            <a:off x="4305300" y="2785524"/>
            <a:ext cx="15773400" cy="77918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 name="Title Text"/>
          <p:cNvSpPr txBox="1">
            <a:spLocks noGrp="1"/>
          </p:cNvSpPr>
          <p:nvPr>
            <p:ph type="title"/>
          </p:nvPr>
        </p:nvSpPr>
        <p:spPr>
          <a:xfrm>
            <a:off x="3962400" y="243844"/>
            <a:ext cx="16459200" cy="1172948"/>
          </a:xfrm>
          <a:prstGeom prst="rect">
            <a:avLst/>
          </a:prstGeom>
        </p:spPr>
        <p:txBody>
          <a:bodyPr/>
          <a:lstStyle>
            <a:lvl1pPr>
              <a:defRPr sz="6400"/>
            </a:lvl1pPr>
          </a:lstStyle>
          <a:p>
            <a:r>
              <a:t>Title Text</a:t>
            </a:r>
          </a:p>
        </p:txBody>
      </p:sp>
      <p:sp>
        <p:nvSpPr>
          <p:cNvPr id="83" name="Slide Number"/>
          <p:cNvSpPr txBox="1">
            <a:spLocks noGrp="1"/>
          </p:cNvSpPr>
          <p:nvPr>
            <p:ph type="sldNum" sz="quarter" idx="2"/>
          </p:nvPr>
        </p:nvSpPr>
        <p:spPr>
          <a:xfrm>
            <a:off x="19148426" y="12715875"/>
            <a:ext cx="534610" cy="528507"/>
          </a:xfrm>
          <a:prstGeom prst="rect">
            <a:avLst/>
          </a:prstGeom>
        </p:spPr>
        <p:txBody>
          <a:bodyPr anchor="t"/>
          <a:lstStyle>
            <a:lvl1pPr algn="l">
              <a:defRPr>
                <a:solidFill>
                  <a:srgbClr val="8A8C8E"/>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Light gray shading">
    <p:bg>
      <p:bgPr>
        <a:gradFill flip="none" rotWithShape="1">
          <a:gsLst>
            <a:gs pos="0">
              <a:srgbClr val="FFFFFF"/>
            </a:gs>
            <a:gs pos="100000">
              <a:srgbClr val="DBDBDB"/>
            </a:gs>
          </a:gsLst>
          <a:path path="circle">
            <a:fillToRect l="50000" t="50000" r="50000" b="50000"/>
          </a:path>
        </a:gradFill>
        <a:effectLst/>
      </p:bgPr>
    </p:bg>
    <p:spTree>
      <p:nvGrpSpPr>
        <p:cNvPr id="1" name=""/>
        <p:cNvGrpSpPr/>
        <p:nvPr/>
      </p:nvGrpSpPr>
      <p:grpSpPr>
        <a:xfrm>
          <a:off x="0" y="0"/>
          <a:ext cx="0" cy="0"/>
          <a:chOff x="0" y="0"/>
          <a:chExt cx="0" cy="0"/>
        </a:xfrm>
      </p:grpSpPr>
      <p:pic>
        <p:nvPicPr>
          <p:cNvPr id="90"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91" name="Body Level One…"/>
          <p:cNvSpPr txBox="1">
            <a:spLocks noGrp="1"/>
          </p:cNvSpPr>
          <p:nvPr>
            <p:ph type="body" sz="quarter" idx="1"/>
          </p:nvPr>
        </p:nvSpPr>
        <p:spPr>
          <a:xfrm>
            <a:off x="6617137" y="1529408"/>
            <a:ext cx="13804463" cy="576065"/>
          </a:xfrm>
          <a:prstGeom prst="rect">
            <a:avLst/>
          </a:prstGeom>
        </p:spPr>
        <p:txBody>
          <a:bodyPr anchor="ctr"/>
          <a:lstStyle>
            <a:lvl1pPr marL="0" indent="0" algn="r">
              <a:buSzTx/>
              <a:buFontTx/>
              <a:buNone/>
              <a:defRPr sz="3200" cap="small">
                <a:solidFill>
                  <a:srgbClr val="2E75B6"/>
                </a:solidFill>
                <a:latin typeface="Open Sans"/>
                <a:ea typeface="Open Sans"/>
                <a:cs typeface="Open Sans"/>
                <a:sym typeface="Open Sans"/>
              </a:defRPr>
            </a:lvl1pPr>
            <a:lvl2pPr marL="0" indent="0" algn="r">
              <a:buSzTx/>
              <a:buFontTx/>
              <a:buNone/>
              <a:defRPr sz="3200" cap="small">
                <a:solidFill>
                  <a:srgbClr val="2E75B6"/>
                </a:solidFill>
                <a:latin typeface="Open Sans"/>
                <a:ea typeface="Open Sans"/>
                <a:cs typeface="Open Sans"/>
                <a:sym typeface="Open Sans"/>
              </a:defRPr>
            </a:lvl2pPr>
            <a:lvl3pPr marL="0" indent="0" algn="r">
              <a:buSzTx/>
              <a:buFontTx/>
              <a:buNone/>
              <a:defRPr sz="3200" cap="small">
                <a:solidFill>
                  <a:srgbClr val="2E75B6"/>
                </a:solidFill>
                <a:latin typeface="Open Sans"/>
                <a:ea typeface="Open Sans"/>
                <a:cs typeface="Open Sans"/>
                <a:sym typeface="Open Sans"/>
              </a:defRPr>
            </a:lvl3pPr>
            <a:lvl4pPr marL="0" indent="0" algn="r">
              <a:buSzTx/>
              <a:buFontTx/>
              <a:buNone/>
              <a:defRPr sz="3200" cap="small">
                <a:solidFill>
                  <a:srgbClr val="2E75B6"/>
                </a:solidFill>
                <a:latin typeface="Open Sans"/>
                <a:ea typeface="Open Sans"/>
                <a:cs typeface="Open Sans"/>
                <a:sym typeface="Open Sans"/>
              </a:defRPr>
            </a:lvl4pPr>
            <a:lvl5pPr marL="0" indent="0" algn="r">
              <a:buSzTx/>
              <a:buFontTx/>
              <a:buNone/>
              <a:defRPr sz="3200" cap="small">
                <a:solidFill>
                  <a:srgbClr val="2E75B6"/>
                </a:solidFill>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92" name="Title Text"/>
          <p:cNvSpPr txBox="1">
            <a:spLocks noGrp="1"/>
          </p:cNvSpPr>
          <p:nvPr>
            <p:ph type="title"/>
          </p:nvPr>
        </p:nvSpPr>
        <p:spPr>
          <a:xfrm>
            <a:off x="6617137" y="294184"/>
            <a:ext cx="13804463" cy="1235225"/>
          </a:xfrm>
          <a:prstGeom prst="rect">
            <a:avLst/>
          </a:prstGeom>
        </p:spPr>
        <p:txBody>
          <a:bodyPr/>
          <a:lstStyle>
            <a:lvl1pPr>
              <a:defRPr sz="7200">
                <a:solidFill>
                  <a:srgbClr val="2E75B6"/>
                </a:solidFill>
                <a:latin typeface="Open Sans"/>
                <a:ea typeface="Open Sans"/>
                <a:cs typeface="Open Sans"/>
                <a:sym typeface="Open Sans"/>
              </a:defRPr>
            </a:lvl1pPr>
          </a:lstStyle>
          <a:p>
            <a:r>
              <a:t>Title Text</a:t>
            </a:r>
          </a:p>
        </p:txBody>
      </p:sp>
      <p:pic>
        <p:nvPicPr>
          <p:cNvPr id="93" name="Picture 8" descr="Picture 8"/>
          <p:cNvPicPr>
            <a:picLocks noChangeAspect="1"/>
          </p:cNvPicPr>
          <p:nvPr/>
        </p:nvPicPr>
        <p:blipFill>
          <a:blip r:embed="rId3"/>
          <a:srcRect r="18501" b="19391"/>
          <a:stretch>
            <a:fillRect/>
          </a:stretch>
        </p:blipFill>
        <p:spPr>
          <a:xfrm>
            <a:off x="19145023" y="11548960"/>
            <a:ext cx="2190978" cy="2167042"/>
          </a:xfrm>
          <a:prstGeom prst="rect">
            <a:avLst/>
          </a:prstGeom>
          <a:ln w="12700">
            <a:miter lim="400000"/>
          </a:ln>
        </p:spPr>
      </p:pic>
      <p:pic>
        <p:nvPicPr>
          <p:cNvPr id="94" name="Picture 7" descr="Picture 7"/>
          <p:cNvPicPr>
            <a:picLocks noChangeAspect="1"/>
          </p:cNvPicPr>
          <p:nvPr/>
        </p:nvPicPr>
        <p:blipFill>
          <a:blip r:embed="rId4"/>
          <a:stretch>
            <a:fillRect/>
          </a:stretch>
        </p:blipFill>
        <p:spPr>
          <a:xfrm>
            <a:off x="3361592" y="200193"/>
            <a:ext cx="3255546" cy="902289"/>
          </a:xfrm>
          <a:prstGeom prst="rect">
            <a:avLst/>
          </a:prstGeom>
          <a:ln w="12700">
            <a:miter lim="400000"/>
          </a:ln>
        </p:spPr>
      </p:pic>
      <p:grpSp>
        <p:nvGrpSpPr>
          <p:cNvPr id="97" name="Group 9"/>
          <p:cNvGrpSpPr/>
          <p:nvPr/>
        </p:nvGrpSpPr>
        <p:grpSpPr>
          <a:xfrm>
            <a:off x="3704332" y="12474622"/>
            <a:ext cx="878484" cy="878484"/>
            <a:chOff x="0" y="-1"/>
            <a:chExt cx="878483" cy="878483"/>
          </a:xfrm>
        </p:grpSpPr>
        <p:sp>
          <p:nvSpPr>
            <p:cNvPr id="95" name="Rectangle 10"/>
            <p:cNvSpPr/>
            <p:nvPr/>
          </p:nvSpPr>
          <p:spPr>
            <a:xfrm>
              <a:off x="0" y="-2"/>
              <a:ext cx="878484" cy="878484"/>
            </a:xfrm>
            <a:prstGeom prst="rect">
              <a:avLst/>
            </a:prstGeom>
            <a:solidFill>
              <a:srgbClr val="D9D9D9"/>
            </a:solidFill>
            <a:ln w="12700" cap="flat">
              <a:noFill/>
              <a:miter lim="400000"/>
            </a:ln>
            <a:effectLst/>
          </p:spPr>
          <p:txBody>
            <a:bodyPr wrap="square" lIns="91438" tIns="91438" rIns="91438" bIns="91438" numCol="1" anchor="ctr">
              <a:noAutofit/>
            </a:bodyPr>
            <a:lstStyle/>
            <a:p>
              <a:pPr algn="ctr">
                <a:defRPr sz="3200" b="1">
                  <a:solidFill>
                    <a:srgbClr val="FFFFFF"/>
                  </a:solidFill>
                </a:defRPr>
              </a:pPr>
              <a:endParaRPr/>
            </a:p>
          </p:txBody>
        </p:sp>
        <p:sp>
          <p:nvSpPr>
            <p:cNvPr id="96" name="Rectangle 11"/>
            <p:cNvSpPr/>
            <p:nvPr/>
          </p:nvSpPr>
          <p:spPr>
            <a:xfrm>
              <a:off x="-1" y="780874"/>
              <a:ext cx="878484" cy="97606"/>
            </a:xfrm>
            <a:prstGeom prst="rect">
              <a:avLst/>
            </a:prstGeom>
            <a:solidFill>
              <a:srgbClr val="BFBFBF"/>
            </a:solidFill>
            <a:ln w="12700" cap="flat">
              <a:noFill/>
              <a:miter lim="400000"/>
            </a:ln>
            <a:effectLst/>
          </p:spPr>
          <p:txBody>
            <a:bodyPr wrap="square" lIns="91438" tIns="91438" rIns="91438" bIns="91438" numCol="1" anchor="ctr">
              <a:noAutofit/>
            </a:bodyPr>
            <a:lstStyle/>
            <a:p>
              <a:pPr algn="ctr">
                <a:defRPr>
                  <a:solidFill>
                    <a:srgbClr val="FFFFFF"/>
                  </a:solidFill>
                </a:defRPr>
              </a:pPr>
              <a:endParaRPr/>
            </a:p>
          </p:txBody>
        </p:sp>
      </p:grpSp>
      <p:sp>
        <p:nvSpPr>
          <p:cNvPr id="98" name="Slide Number"/>
          <p:cNvSpPr txBox="1">
            <a:spLocks noGrp="1"/>
          </p:cNvSpPr>
          <p:nvPr>
            <p:ph type="sldNum" sz="quarter" idx="2"/>
          </p:nvPr>
        </p:nvSpPr>
        <p:spPr>
          <a:xfrm>
            <a:off x="3876268" y="12600807"/>
            <a:ext cx="534610" cy="528507"/>
          </a:xfrm>
          <a:prstGeom prst="rect">
            <a:avLst/>
          </a:prstGeom>
        </p:spPr>
        <p:txBody>
          <a:bodyPr/>
          <a:lstStyle>
            <a:lvl1pPr algn="ctr">
              <a:defRPr>
                <a:solidFill>
                  <a:srgbClr val="2F3A46"/>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2"/>
          <a:srcRect/>
          <a:stretch>
            <a:fillRect/>
          </a:stretch>
        </a:blip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23"/>
          <a:stretch>
            <a:fillRect/>
          </a:stretch>
        </p:blipFill>
        <p:spPr>
          <a:xfrm>
            <a:off x="3317328" y="11488201"/>
            <a:ext cx="2377442" cy="1829766"/>
          </a:xfrm>
          <a:prstGeom prst="rect">
            <a:avLst/>
          </a:prstGeom>
          <a:ln w="12700">
            <a:miter lim="400000"/>
          </a:ln>
        </p:spPr>
      </p:pic>
      <p:sp>
        <p:nvSpPr>
          <p:cNvPr id="3" name="Straight Connector 4"/>
          <p:cNvSpPr/>
          <p:nvPr/>
        </p:nvSpPr>
        <p:spPr>
          <a:xfrm>
            <a:off x="4305300" y="2144684"/>
            <a:ext cx="15773400" cy="1"/>
          </a:xfrm>
          <a:prstGeom prst="line">
            <a:avLst/>
          </a:prstGeom>
          <a:ln w="12700">
            <a:solidFill>
              <a:srgbClr val="FFFFFF"/>
            </a:solidFill>
            <a:miter/>
          </a:ln>
        </p:spPr>
        <p:txBody>
          <a:bodyPr lIns="45718" tIns="45718" rIns="45718" bIns="45718"/>
          <a:lstStyle/>
          <a:p>
            <a:endParaRPr/>
          </a:p>
        </p:txBody>
      </p:sp>
      <p:sp>
        <p:nvSpPr>
          <p:cNvPr id="4" name="Title Text"/>
          <p:cNvSpPr txBox="1">
            <a:spLocks noGrp="1"/>
          </p:cNvSpPr>
          <p:nvPr>
            <p:ph type="title"/>
          </p:nvPr>
        </p:nvSpPr>
        <p:spPr>
          <a:xfrm>
            <a:off x="4305300" y="730250"/>
            <a:ext cx="15773400" cy="1414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normAutofit/>
          </a:bodyPr>
          <a:lstStyle/>
          <a:p>
            <a:r>
              <a:t>Title Text</a:t>
            </a:r>
          </a:p>
        </p:txBody>
      </p:sp>
      <p:sp>
        <p:nvSpPr>
          <p:cNvPr id="5" name="Body Level One…"/>
          <p:cNvSpPr txBox="1">
            <a:spLocks noGrp="1"/>
          </p:cNvSpPr>
          <p:nvPr>
            <p:ph type="body" idx="1"/>
          </p:nvPr>
        </p:nvSpPr>
        <p:spPr>
          <a:xfrm>
            <a:off x="13610166" y="4876800"/>
            <a:ext cx="9550401"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5619791" y="12448447"/>
            <a:ext cx="534610" cy="528508"/>
          </a:xfrm>
          <a:prstGeom prst="rect">
            <a:avLst/>
          </a:prstGeom>
          <a:ln w="12700">
            <a:miter lim="400000"/>
          </a:ln>
        </p:spPr>
        <p:txBody>
          <a:bodyPr wrap="none" lIns="91438" tIns="91438" rIns="91438" bIns="91438" anchor="ctr">
            <a:spAutoFit/>
          </a:bodyPr>
          <a:lstStyle>
            <a:lvl1pPr algn="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2pPr>
      <a:lvl3pPr marL="1554478" marR="0" indent="-640078"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1pPr>
      <a:lvl2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2pPr>
      <a:lvl3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3pPr>
      <a:lvl4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4pPr>
      <a:lvl5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5pPr>
      <a:lvl6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6pPr>
      <a:lvl7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7pPr>
      <a:lvl8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8pPr>
      <a:lvl9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foodallergycanada.ca/Video1"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4.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46.png"/><Relationship Id="rId4" Type="http://schemas.openxmlformats.org/officeDocument/2006/relationships/hyperlink" Target="http://foodallergycanada.ca/Video2"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pubmed.ncbi.nlm.nih.gov/31383563/" TargetMode="External"/><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32.png"/><Relationship Id="rId4" Type="http://schemas.openxmlformats.org/officeDocument/2006/relationships/hyperlink" Target="http://foodallergycanada.ca/EpiTrain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pubmed.ncbi.nlm.nih.gov/31383563/" TargetMode="External"/><Relationship Id="rId5" Type="http://schemas.openxmlformats.org/officeDocument/2006/relationships/image" Target="../media/image13.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40.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3.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hyperlink" Target="http://foodallergycanada.ca/MeetCaroline"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hyperlink" Target="http://foodallergycanada.ca/Managing"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3.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hyperlink" Target="http://foodallergycanada.ca/Bullying"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3.png"/><Relationship Id="rId7"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3.png"/><Relationship Id="rId2" Type="http://schemas.openxmlformats.org/officeDocument/2006/relationships/image" Target="../media/image85.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13.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jpe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8.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2" descr="Picture 2"/>
          <p:cNvPicPr>
            <a:picLocks noChangeAspect="1"/>
          </p:cNvPicPr>
          <p:nvPr/>
        </p:nvPicPr>
        <p:blipFill>
          <a:blip r:embed="rId3"/>
          <a:srcRect l="18287" t="5674" r="22874" b="27390"/>
          <a:stretch>
            <a:fillRect/>
          </a:stretch>
        </p:blipFill>
        <p:spPr>
          <a:xfrm>
            <a:off x="0" y="-2"/>
            <a:ext cx="12065001" cy="13716003"/>
          </a:xfrm>
          <a:prstGeom prst="rect">
            <a:avLst/>
          </a:prstGeom>
          <a:ln w="12700">
            <a:miter lim="400000"/>
          </a:ln>
        </p:spPr>
      </p:pic>
      <p:sp>
        <p:nvSpPr>
          <p:cNvPr id="214" name="School program for grades 4 to 6"/>
          <p:cNvSpPr txBox="1"/>
          <p:nvPr/>
        </p:nvSpPr>
        <p:spPr>
          <a:xfrm>
            <a:off x="12641485" y="12749634"/>
            <a:ext cx="8097328" cy="75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defTabSz="4876674">
              <a:lnSpc>
                <a:spcPct val="108000"/>
              </a:lnSpc>
              <a:defRPr i="1">
                <a:solidFill>
                  <a:srgbClr val="9D9FA1"/>
                </a:solidFill>
              </a:defRPr>
            </a:lvl1pPr>
          </a:lstStyle>
          <a:p>
            <a:r>
              <a:t>School program for grades 4 to 6</a:t>
            </a:r>
          </a:p>
        </p:txBody>
      </p:sp>
      <p:pic>
        <p:nvPicPr>
          <p:cNvPr id="215" name="Logo_AAFA_Clean.pdf" descr="Logo_AAFA_Clean.pdf"/>
          <p:cNvPicPr>
            <a:picLocks noChangeAspect="1"/>
          </p:cNvPicPr>
          <p:nvPr/>
        </p:nvPicPr>
        <p:blipFill>
          <a:blip r:embed="rId4"/>
          <a:stretch>
            <a:fillRect/>
          </a:stretch>
        </p:blipFill>
        <p:spPr>
          <a:xfrm>
            <a:off x="12740216" y="5396014"/>
            <a:ext cx="10400370" cy="7081104"/>
          </a:xfrm>
          <a:prstGeom prst="rect">
            <a:avLst/>
          </a:prstGeom>
          <a:ln w="12700">
            <a:miter lim="400000"/>
          </a:ln>
        </p:spPr>
      </p:pic>
      <p:pic>
        <p:nvPicPr>
          <p:cNvPr id="216" name="FAC Logo_Colour_CMYK.pdf" descr="FAC Logo_Colour_CMYK.pdf"/>
          <p:cNvPicPr>
            <a:picLocks noChangeAspect="1"/>
          </p:cNvPicPr>
          <p:nvPr/>
        </p:nvPicPr>
        <p:blipFill>
          <a:blip r:embed="rId5"/>
          <a:stretch>
            <a:fillRect/>
          </a:stretch>
        </p:blipFill>
        <p:spPr>
          <a:xfrm>
            <a:off x="21334784" y="360197"/>
            <a:ext cx="2546253" cy="1966414"/>
          </a:xfrm>
          <a:prstGeom prst="rect">
            <a:avLst/>
          </a:prstGeom>
          <a:ln w="12700">
            <a:miter lim="400000"/>
          </a:ln>
        </p:spPr>
      </p:pic>
      <p:pic>
        <p:nvPicPr>
          <p:cNvPr id="217" name="CarolineLogo.pdf" descr="CarolineLogo.pdf"/>
          <p:cNvPicPr>
            <a:picLocks noChangeAspect="1"/>
          </p:cNvPicPr>
          <p:nvPr/>
        </p:nvPicPr>
        <p:blipFill>
          <a:blip r:embed="rId6"/>
          <a:stretch>
            <a:fillRect/>
          </a:stretch>
        </p:blipFill>
        <p:spPr>
          <a:xfrm>
            <a:off x="18698218" y="513704"/>
            <a:ext cx="2314769" cy="1835852"/>
          </a:xfrm>
          <a:prstGeom prst="rect">
            <a:avLst/>
          </a:prstGeom>
          <a:ln w="12700">
            <a:miter lim="400000"/>
          </a:ln>
        </p:spPr>
      </p:pic>
      <p:pic>
        <p:nvPicPr>
          <p:cNvPr id="218" name="PHE_Logo.pdf" descr="PHE_Logo.pdf"/>
          <p:cNvPicPr>
            <a:picLocks noChangeAspect="1"/>
          </p:cNvPicPr>
          <p:nvPr/>
        </p:nvPicPr>
        <p:blipFill>
          <a:blip r:embed="rId7"/>
          <a:stretch>
            <a:fillRect/>
          </a:stretch>
        </p:blipFill>
        <p:spPr>
          <a:xfrm>
            <a:off x="21077519" y="3541633"/>
            <a:ext cx="2815263" cy="677750"/>
          </a:xfrm>
          <a:prstGeom prst="rect">
            <a:avLst/>
          </a:prstGeom>
          <a:ln w="12700">
            <a:miter lim="400000"/>
          </a:ln>
        </p:spPr>
      </p:pic>
      <p:sp>
        <p:nvSpPr>
          <p:cNvPr id="219" name="Line"/>
          <p:cNvSpPr/>
          <p:nvPr/>
        </p:nvSpPr>
        <p:spPr>
          <a:xfrm>
            <a:off x="18826824" y="3098585"/>
            <a:ext cx="5107658" cy="1"/>
          </a:xfrm>
          <a:prstGeom prst="line">
            <a:avLst/>
          </a:prstGeom>
          <a:ln w="25400">
            <a:solidFill>
              <a:srgbClr val="CCCCCC"/>
            </a:solidFill>
          </a:ln>
        </p:spPr>
        <p:txBody>
          <a:bodyPr lIns="45718" tIns="45718" rIns="45718" bIns="45718"/>
          <a:lstStyle/>
          <a:p>
            <a:endParaRPr/>
          </a:p>
        </p:txBody>
      </p:sp>
      <p:sp>
        <p:nvSpPr>
          <p:cNvPr id="220" name="School program for grades 4 to 6"/>
          <p:cNvSpPr txBox="1"/>
          <p:nvPr/>
        </p:nvSpPr>
        <p:spPr>
          <a:xfrm>
            <a:off x="18837905" y="3651817"/>
            <a:ext cx="2080690" cy="584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defTabSz="4876674">
              <a:lnSpc>
                <a:spcPct val="108000"/>
              </a:lnSpc>
              <a:defRPr sz="2400" i="1">
                <a:solidFill>
                  <a:srgbClr val="9D9FA1"/>
                </a:solidFill>
              </a:defRPr>
            </a:lvl1pPr>
          </a:lstStyle>
          <a:p>
            <a:r>
              <a:t>Endorsed by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05" name="Watch the video"/>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Watch the video</a:t>
            </a:r>
          </a:p>
        </p:txBody>
      </p:sp>
      <p:grpSp>
        <p:nvGrpSpPr>
          <p:cNvPr id="410" name="Group">
            <a:hlinkClick r:id="rId3"/>
          </p:cNvPr>
          <p:cNvGrpSpPr/>
          <p:nvPr/>
        </p:nvGrpSpPr>
        <p:grpSpPr>
          <a:xfrm>
            <a:off x="4947005" y="2978710"/>
            <a:ext cx="14473327" cy="8846694"/>
            <a:chOff x="-1" y="0"/>
            <a:chExt cx="14473325" cy="8846693"/>
          </a:xfrm>
        </p:grpSpPr>
        <p:sp>
          <p:nvSpPr>
            <p:cNvPr id="406" name="Rectangle"/>
            <p:cNvSpPr/>
            <p:nvPr/>
          </p:nvSpPr>
          <p:spPr>
            <a:xfrm rot="180000">
              <a:off x="202884" y="362554"/>
              <a:ext cx="14067553" cy="812158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407" name="Rectangle"/>
            <p:cNvSpPr/>
            <p:nvPr/>
          </p:nvSpPr>
          <p:spPr>
            <a:xfrm rot="21420000">
              <a:off x="202885"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408" name="What is Food Allergy.png" descr="What is Food Allergy.png"/>
            <p:cNvPicPr>
              <a:picLocks noChangeAspect="1"/>
            </p:cNvPicPr>
            <p:nvPr/>
          </p:nvPicPr>
          <p:blipFill>
            <a:blip r:embed="rId4"/>
            <a:stretch>
              <a:fillRect/>
            </a:stretch>
          </p:blipFill>
          <p:spPr>
            <a:xfrm rot="21300000">
              <a:off x="987143" y="899546"/>
              <a:ext cx="12108825" cy="6811216"/>
            </a:xfrm>
            <a:prstGeom prst="rect">
              <a:avLst/>
            </a:prstGeom>
            <a:ln w="12700" cap="flat">
              <a:noFill/>
              <a:miter lim="400000"/>
            </a:ln>
            <a:effectLst/>
          </p:spPr>
        </p:pic>
        <p:pic>
          <p:nvPicPr>
            <p:cNvPr id="409" name="Icon_Play_Black.pdf" descr="Icon_Play_Black.pdf"/>
            <p:cNvPicPr>
              <a:picLocks noChangeAspect="1"/>
            </p:cNvPicPr>
            <p:nvPr/>
          </p:nvPicPr>
          <p:blipFill>
            <a:blip r:embed="rId5">
              <a:alphaModFix amt="35000"/>
            </a:blip>
            <a:stretch>
              <a:fillRect/>
            </a:stretch>
          </p:blipFill>
          <p:spPr>
            <a:xfrm rot="21540000">
              <a:off x="4526025" y="1783639"/>
              <a:ext cx="5286481" cy="5286480"/>
            </a:xfrm>
            <a:prstGeom prst="rect">
              <a:avLst/>
            </a:prstGeom>
            <a:ln w="12700" cap="flat">
              <a:noFill/>
              <a:miter lim="400000"/>
            </a:ln>
            <a:effectLst/>
          </p:spPr>
        </p:pic>
      </p:grpSp>
      <p:sp>
        <p:nvSpPr>
          <p:cNvPr id="411" name="Circle"/>
          <p:cNvSpPr/>
          <p:nvPr/>
        </p:nvSpPr>
        <p:spPr>
          <a:xfrm>
            <a:off x="1971281" y="5536346"/>
            <a:ext cx="1787645" cy="1787648"/>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2" name="Circle"/>
          <p:cNvSpPr/>
          <p:nvPr/>
        </p:nvSpPr>
        <p:spPr>
          <a:xfrm>
            <a:off x="3103731" y="7510022"/>
            <a:ext cx="1404785" cy="140478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3" name="Circle"/>
          <p:cNvSpPr/>
          <p:nvPr/>
        </p:nvSpPr>
        <p:spPr>
          <a:xfrm>
            <a:off x="21068177" y="9273786"/>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4" name="Circle"/>
          <p:cNvSpPr/>
          <p:nvPr/>
        </p:nvSpPr>
        <p:spPr>
          <a:xfrm>
            <a:off x="19858820" y="6766645"/>
            <a:ext cx="2245687" cy="224568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5" name="Circle"/>
          <p:cNvSpPr/>
          <p:nvPr/>
        </p:nvSpPr>
        <p:spPr>
          <a:xfrm>
            <a:off x="1826372" y="7579949"/>
            <a:ext cx="825801"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416"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
        <p:nvSpPr>
          <p:cNvPr id="417" name="Subtitle 2">
            <a:hlinkClick r:id="rId3"/>
          </p:cNvPr>
          <p:cNvSpPr txBox="1"/>
          <p:nvPr/>
        </p:nvSpPr>
        <p:spPr>
          <a:xfrm>
            <a:off x="8368417" y="11853333"/>
            <a:ext cx="6949196" cy="82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foodallergycanada.ca/Video1</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22" name="How IgE antibodies work"/>
          <p:cNvSpPr txBox="1"/>
          <p:nvPr/>
        </p:nvSpPr>
        <p:spPr>
          <a:xfrm>
            <a:off x="762000" y="377962"/>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How IgE antibodies work</a:t>
            </a:r>
          </a:p>
        </p:txBody>
      </p:sp>
      <p:sp>
        <p:nvSpPr>
          <p:cNvPr id="423" name="Circle"/>
          <p:cNvSpPr/>
          <p:nvPr/>
        </p:nvSpPr>
        <p:spPr>
          <a:xfrm>
            <a:off x="2331318" y="4364075"/>
            <a:ext cx="4760764" cy="476076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4" name="The immune system thinks  a food is  dangerous"/>
          <p:cNvSpPr txBox="1"/>
          <p:nvPr/>
        </p:nvSpPr>
        <p:spPr>
          <a:xfrm>
            <a:off x="2549914" y="5197835"/>
            <a:ext cx="4323572" cy="3387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108000"/>
              </a:lnSpc>
              <a:defRPr sz="4800">
                <a:solidFill>
                  <a:srgbClr val="F2F3F2"/>
                </a:solidFill>
              </a:defRPr>
            </a:pPr>
            <a:r>
              <a:t>The </a:t>
            </a:r>
            <a:r>
              <a:rPr b="1"/>
              <a:t>immune system</a:t>
            </a:r>
            <a:r>
              <a:t> thinks </a:t>
            </a:r>
            <a:br/>
            <a:r>
              <a:t>a food is </a:t>
            </a:r>
            <a:br/>
            <a:r>
              <a:t>dangerous</a:t>
            </a:r>
          </a:p>
        </p:txBody>
      </p:sp>
      <p:sp>
        <p:nvSpPr>
          <p:cNvPr id="425" name="Circle"/>
          <p:cNvSpPr/>
          <p:nvPr/>
        </p:nvSpPr>
        <p:spPr>
          <a:xfrm>
            <a:off x="7318185" y="6276533"/>
            <a:ext cx="4760763" cy="4760764"/>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6" name="The body makes IgE antibodies to protect itself"/>
          <p:cNvSpPr txBox="1"/>
          <p:nvPr/>
        </p:nvSpPr>
        <p:spPr>
          <a:xfrm>
            <a:off x="7470771" y="6858482"/>
            <a:ext cx="4455590" cy="3891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120000"/>
              </a:lnSpc>
              <a:defRPr sz="4800">
                <a:solidFill>
                  <a:srgbClr val="F2F3F2"/>
                </a:solidFill>
              </a:defRPr>
            </a:pPr>
            <a:r>
              <a:t>The body makes </a:t>
            </a:r>
            <a:r>
              <a:rPr b="1"/>
              <a:t>IgE</a:t>
            </a:r>
            <a:r>
              <a:t> </a:t>
            </a:r>
            <a:r>
              <a:rPr b="1"/>
              <a:t>antibodies</a:t>
            </a:r>
            <a:r>
              <a:t> to protect itself</a:t>
            </a:r>
          </a:p>
        </p:txBody>
      </p:sp>
      <p:sp>
        <p:nvSpPr>
          <p:cNvPr id="427" name="Circle"/>
          <p:cNvSpPr/>
          <p:nvPr/>
        </p:nvSpPr>
        <p:spPr>
          <a:xfrm>
            <a:off x="12305052" y="4431305"/>
            <a:ext cx="4760763" cy="476076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8" name="IgE causes mast cells to release chemicals"/>
          <p:cNvSpPr txBox="1"/>
          <p:nvPr/>
        </p:nvSpPr>
        <p:spPr>
          <a:xfrm>
            <a:off x="12456245" y="5158233"/>
            <a:ext cx="4458377" cy="36012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108000"/>
              </a:lnSpc>
              <a:defRPr sz="4800">
                <a:solidFill>
                  <a:srgbClr val="F2F3F2"/>
                </a:solidFill>
              </a:defRPr>
            </a:pPr>
            <a:r>
              <a:t>IgE causes </a:t>
            </a:r>
            <a:r>
              <a:rPr b="1"/>
              <a:t>mast cells</a:t>
            </a:r>
            <a:r>
              <a:t> to release chemicals</a:t>
            </a:r>
          </a:p>
        </p:txBody>
      </p:sp>
      <p:sp>
        <p:nvSpPr>
          <p:cNvPr id="429" name="Circle"/>
          <p:cNvSpPr/>
          <p:nvPr/>
        </p:nvSpPr>
        <p:spPr>
          <a:xfrm>
            <a:off x="17291919" y="6343763"/>
            <a:ext cx="4760763" cy="476076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30" name="This leads to symptoms of an allergic reaction"/>
          <p:cNvSpPr txBox="1"/>
          <p:nvPr/>
        </p:nvSpPr>
        <p:spPr>
          <a:xfrm>
            <a:off x="17510515" y="7178926"/>
            <a:ext cx="4323571" cy="3384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108000"/>
              </a:lnSpc>
              <a:defRPr sz="4800">
                <a:solidFill>
                  <a:srgbClr val="F2F3F2"/>
                </a:solidFill>
              </a:defRPr>
            </a:pPr>
            <a:r>
              <a:t>This leads to symptoms of an </a:t>
            </a:r>
            <a:r>
              <a:rPr b="1"/>
              <a:t>allergic reaction</a:t>
            </a:r>
          </a:p>
        </p:txBody>
      </p:sp>
      <p:pic>
        <p:nvPicPr>
          <p:cNvPr id="431" name="Image" descr="Image"/>
          <p:cNvPicPr>
            <a:picLocks noChangeAspect="1"/>
          </p:cNvPicPr>
          <p:nvPr/>
        </p:nvPicPr>
        <p:blipFill>
          <a:blip r:embed="rId3"/>
          <a:stretch>
            <a:fillRect/>
          </a:stretch>
        </p:blipFill>
        <p:spPr>
          <a:xfrm>
            <a:off x="5003596" y="9481818"/>
            <a:ext cx="2372118" cy="1223692"/>
          </a:xfrm>
          <a:prstGeom prst="rect">
            <a:avLst/>
          </a:prstGeom>
          <a:ln w="12700">
            <a:miter lim="400000"/>
          </a:ln>
          <a:effectLst>
            <a:outerShdw blurRad="254000" dist="127000" dir="2700000" rotWithShape="0">
              <a:srgbClr val="000000">
                <a:alpha val="20000"/>
              </a:srgbClr>
            </a:outerShdw>
          </a:effectLst>
        </p:spPr>
      </p:pic>
      <p:pic>
        <p:nvPicPr>
          <p:cNvPr id="432" name="Image" descr="Image"/>
          <p:cNvPicPr>
            <a:picLocks noChangeAspect="1"/>
          </p:cNvPicPr>
          <p:nvPr/>
        </p:nvPicPr>
        <p:blipFill>
          <a:blip r:embed="rId4"/>
          <a:stretch>
            <a:fillRect/>
          </a:stretch>
        </p:blipFill>
        <p:spPr>
          <a:xfrm>
            <a:off x="14977330" y="9481818"/>
            <a:ext cx="2372118" cy="1223692"/>
          </a:xfrm>
          <a:prstGeom prst="rect">
            <a:avLst/>
          </a:prstGeom>
          <a:ln w="12700">
            <a:miter lim="400000"/>
          </a:ln>
          <a:effectLst>
            <a:outerShdw blurRad="254000" dist="127000" dir="2700000" rotWithShape="0">
              <a:srgbClr val="000000">
                <a:alpha val="20000"/>
              </a:srgbClr>
            </a:outerShdw>
          </a:effectLst>
        </p:spPr>
      </p:pic>
      <p:pic>
        <p:nvPicPr>
          <p:cNvPr id="433" name="Image" descr="Image"/>
          <p:cNvPicPr>
            <a:picLocks noChangeAspect="1"/>
          </p:cNvPicPr>
          <p:nvPr/>
        </p:nvPicPr>
        <p:blipFill>
          <a:blip r:embed="rId5"/>
          <a:stretch>
            <a:fillRect/>
          </a:stretch>
        </p:blipFill>
        <p:spPr>
          <a:xfrm>
            <a:off x="10053963" y="4823059"/>
            <a:ext cx="2372118" cy="1223692"/>
          </a:xfrm>
          <a:prstGeom prst="rect">
            <a:avLst/>
          </a:prstGeom>
          <a:ln w="12700">
            <a:miter lim="400000"/>
          </a:ln>
          <a:effectLst>
            <a:outerShdw blurRad="254000" dist="127000" dir="2700000" rotWithShape="0">
              <a:srgbClr val="000000">
                <a:alpha val="20000"/>
              </a:srgbClr>
            </a:outerShdw>
          </a:effectLst>
        </p:spPr>
      </p:pic>
      <p:pic>
        <p:nvPicPr>
          <p:cNvPr id="434"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Head_AARAA_Multi.pdf" descr="Head_AARAA_Multi.pdf"/>
          <p:cNvPicPr>
            <a:picLocks noChangeAspect="1"/>
          </p:cNvPicPr>
          <p:nvPr/>
        </p:nvPicPr>
        <p:blipFill>
          <a:blip r:embed="rId2"/>
          <a:stretch>
            <a:fillRect/>
          </a:stretch>
        </p:blipFill>
        <p:spPr>
          <a:xfrm>
            <a:off x="802216" y="7297883"/>
            <a:ext cx="14787233" cy="5535468"/>
          </a:xfrm>
          <a:prstGeom prst="rect">
            <a:avLst/>
          </a:prstGeom>
          <a:ln w="12700">
            <a:miter lim="400000"/>
          </a:ln>
        </p:spPr>
      </p:pic>
      <p:sp>
        <p:nvSpPr>
          <p:cNvPr id="439"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40" name="Module 2"/>
          <p:cNvSpPr txBox="1"/>
          <p:nvPr/>
        </p:nvSpPr>
        <p:spPr>
          <a:xfrm>
            <a:off x="258233" y="635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2</a:t>
            </a:r>
          </a:p>
        </p:txBody>
      </p:sp>
      <p:pic>
        <p:nvPicPr>
          <p:cNvPr id="441" name="AAFA_Itch_3.pdf" descr="AAFA_Itch_3.pdf"/>
          <p:cNvPicPr>
            <a:picLocks noChangeAspect="1"/>
          </p:cNvPicPr>
          <p:nvPr/>
        </p:nvPicPr>
        <p:blipFill>
          <a:blip r:embed="rId3"/>
          <a:stretch>
            <a:fillRect/>
          </a:stretch>
        </p:blipFill>
        <p:spPr>
          <a:xfrm>
            <a:off x="15764896" y="819150"/>
            <a:ext cx="6901544" cy="120777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Rounded Rectangle"/>
          <p:cNvSpPr/>
          <p:nvPr/>
        </p:nvSpPr>
        <p:spPr>
          <a:xfrm>
            <a:off x="3088848" y="10516806"/>
            <a:ext cx="13462957" cy="1359746"/>
          </a:xfrm>
          <a:prstGeom prst="roundRect">
            <a:avLst>
              <a:gd name="adj" fmla="val 28692"/>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44"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pic>
        <p:nvPicPr>
          <p:cNvPr id="445" name="Picture 4" descr="Picture 4"/>
          <p:cNvPicPr>
            <a:picLocks noChangeAspect="1"/>
          </p:cNvPicPr>
          <p:nvPr/>
        </p:nvPicPr>
        <p:blipFill>
          <a:blip r:embed="rId3"/>
          <a:srcRect l="24470" t="14421" r="24676" b="16207"/>
          <a:stretch>
            <a:fillRect/>
          </a:stretch>
        </p:blipFill>
        <p:spPr>
          <a:xfrm>
            <a:off x="11224848" y="3154103"/>
            <a:ext cx="10542256" cy="5932003"/>
          </a:xfrm>
          <a:prstGeom prst="rect">
            <a:avLst/>
          </a:prstGeom>
          <a:ln w="12700">
            <a:miter lim="400000"/>
          </a:ln>
        </p:spPr>
      </p:pic>
      <p:sp>
        <p:nvSpPr>
          <p:cNvPr id="446" name="When an allergic reaction happens"/>
          <p:cNvSpPr txBox="1"/>
          <p:nvPr/>
        </p:nvSpPr>
        <p:spPr>
          <a:xfrm>
            <a:off x="762000" y="381710"/>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When an allergic reaction happens</a:t>
            </a:r>
          </a:p>
        </p:txBody>
      </p:sp>
      <p:sp>
        <p:nvSpPr>
          <p:cNvPr id="447" name="Subtitle 2"/>
          <p:cNvSpPr txBox="1"/>
          <p:nvPr/>
        </p:nvSpPr>
        <p:spPr>
          <a:xfrm>
            <a:off x="1016000" y="3048000"/>
            <a:ext cx="8638067" cy="4238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77190" indent="-377190" defTabSz="1810511">
              <a:lnSpc>
                <a:spcPct val="120000"/>
              </a:lnSpc>
              <a:spcBef>
                <a:spcPts val="1900"/>
              </a:spcBef>
              <a:buSzPct val="100000"/>
              <a:buFont typeface="Arial"/>
              <a:buChar char="•"/>
              <a:defRPr sz="4700">
                <a:solidFill>
                  <a:srgbClr val="636466"/>
                </a:solidFill>
              </a:defRPr>
            </a:pPr>
            <a:r>
              <a:t>You can have </a:t>
            </a:r>
            <a:br/>
            <a:r>
              <a:t>different symptoms</a:t>
            </a:r>
            <a:r>
              <a:rPr sz="5100"/>
              <a:t> </a:t>
            </a:r>
          </a:p>
          <a:p>
            <a:pPr marL="377190" indent="-377190" defTabSz="1810511">
              <a:lnSpc>
                <a:spcPct val="120000"/>
              </a:lnSpc>
              <a:spcBef>
                <a:spcPts val="1900"/>
              </a:spcBef>
              <a:buSzPct val="100000"/>
              <a:buFont typeface="Arial"/>
              <a:buChar char="•"/>
              <a:defRPr sz="4700">
                <a:solidFill>
                  <a:srgbClr val="636466"/>
                </a:solidFill>
              </a:defRPr>
            </a:pPr>
            <a:r>
              <a:t>Symptoms can range from </a:t>
            </a:r>
            <a:r>
              <a:rPr b="1"/>
              <a:t>mild</a:t>
            </a:r>
            <a:r>
              <a:t> to </a:t>
            </a:r>
            <a:r>
              <a:rPr b="1"/>
              <a:t>severe (anaphylaxis)</a:t>
            </a:r>
          </a:p>
        </p:txBody>
      </p:sp>
      <p:sp>
        <p:nvSpPr>
          <p:cNvPr id="448" name="Severe allergic reactions need to be treated."/>
          <p:cNvSpPr txBox="1"/>
          <p:nvPr/>
        </p:nvSpPr>
        <p:spPr>
          <a:xfrm>
            <a:off x="4139539" y="10749299"/>
            <a:ext cx="12939467" cy="894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800">
                <a:solidFill>
                  <a:srgbClr val="FFFFFF"/>
                </a:solidFill>
              </a:defRPr>
            </a:lvl1pPr>
          </a:lstStyle>
          <a:p>
            <a:r>
              <a:t>Severe allergic reactions need to be treated.</a:t>
            </a:r>
          </a:p>
        </p:txBody>
      </p:sp>
      <p:pic>
        <p:nvPicPr>
          <p:cNvPr id="449" name="Icon_Hazard.pdf" descr="Icon_Hazard.pdf"/>
          <p:cNvPicPr>
            <a:picLocks noChangeAspect="1"/>
          </p:cNvPicPr>
          <p:nvPr/>
        </p:nvPicPr>
        <p:blipFill>
          <a:blip r:embed="rId4"/>
          <a:stretch>
            <a:fillRect/>
          </a:stretch>
        </p:blipFill>
        <p:spPr>
          <a:xfrm>
            <a:off x="1361813" y="9808894"/>
            <a:ext cx="2830733" cy="2529882"/>
          </a:xfrm>
          <a:prstGeom prst="rect">
            <a:avLst/>
          </a:prstGeom>
          <a:ln w="12700">
            <a:miter lim="400000"/>
          </a:ln>
          <a:effectLst>
            <a:outerShdw blurRad="254000" dist="127000" dir="2700000" rotWithShape="0">
              <a:srgbClr val="000000">
                <a:alpha val="20000"/>
              </a:srgbClr>
            </a:outerShdw>
          </a:effectLst>
        </p:spPr>
      </p:pic>
      <p:pic>
        <p:nvPicPr>
          <p:cNvPr id="450" name="Image" descr="Image"/>
          <p:cNvPicPr>
            <a:picLocks noChangeAspect="1"/>
          </p:cNvPicPr>
          <p:nvPr/>
        </p:nvPicPr>
        <p:blipFill>
          <a:blip r:embed="rId5"/>
          <a:stretch>
            <a:fillRect/>
          </a:stretch>
        </p:blipFill>
        <p:spPr>
          <a:xfrm rot="18420000">
            <a:off x="17025641" y="9589520"/>
            <a:ext cx="3420261" cy="1764392"/>
          </a:xfrm>
          <a:prstGeom prst="rect">
            <a:avLst/>
          </a:prstGeom>
          <a:ln w="12700">
            <a:miter lim="400000"/>
          </a:ln>
          <a:effectLst>
            <a:outerShdw blurRad="254000" dist="127000" dir="2700000" rotWithShape="0">
              <a:srgbClr val="000000">
                <a:alpha val="20000"/>
              </a:srgbClr>
            </a:outerShdw>
          </a:effectLst>
        </p:spPr>
      </p:pic>
      <p:pic>
        <p:nvPicPr>
          <p:cNvPr id="451"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ounded Rectangle"/>
          <p:cNvSpPr/>
          <p:nvPr/>
        </p:nvSpPr>
        <p:spPr>
          <a:xfrm>
            <a:off x="3088848" y="10220507"/>
            <a:ext cx="11404338" cy="1359746"/>
          </a:xfrm>
          <a:prstGeom prst="roundRect">
            <a:avLst>
              <a:gd name="adj" fmla="val 28692"/>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56"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57" name="Circle"/>
          <p:cNvSpPr/>
          <p:nvPr/>
        </p:nvSpPr>
        <p:spPr>
          <a:xfrm>
            <a:off x="8872446" y="4654356"/>
            <a:ext cx="4103347" cy="4103349"/>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58" name="Circle"/>
          <p:cNvSpPr/>
          <p:nvPr/>
        </p:nvSpPr>
        <p:spPr>
          <a:xfrm>
            <a:off x="19057846" y="6275292"/>
            <a:ext cx="4103347" cy="4103347"/>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59" name="What is anaphylaxi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What is anaphylaxis?</a:t>
            </a:r>
          </a:p>
        </p:txBody>
      </p:sp>
      <p:sp>
        <p:nvSpPr>
          <p:cNvPr id="460" name="Anaphylaxis is a medical emergency."/>
          <p:cNvSpPr txBox="1"/>
          <p:nvPr/>
        </p:nvSpPr>
        <p:spPr>
          <a:xfrm>
            <a:off x="4063339" y="10453000"/>
            <a:ext cx="10356875" cy="894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800">
                <a:solidFill>
                  <a:srgbClr val="FFFFFF"/>
                </a:solidFill>
              </a:defRPr>
            </a:lvl1pPr>
          </a:lstStyle>
          <a:p>
            <a:r>
              <a:t>Anaphylaxis is a medical emergency.</a:t>
            </a:r>
          </a:p>
        </p:txBody>
      </p:sp>
      <p:sp>
        <p:nvSpPr>
          <p:cNvPr id="461" name="Subtitle 2"/>
          <p:cNvSpPr txBox="1"/>
          <p:nvPr/>
        </p:nvSpPr>
        <p:spPr>
          <a:xfrm>
            <a:off x="1016001" y="3048000"/>
            <a:ext cx="8680535" cy="6020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b="1">
                <a:solidFill>
                  <a:srgbClr val="636466"/>
                </a:solidFill>
              </a:defRPr>
            </a:pPr>
            <a:r>
              <a:t>The most serious type </a:t>
            </a:r>
            <a:br/>
            <a:r>
              <a:t>of allergic reaction</a:t>
            </a:r>
          </a:p>
          <a:p>
            <a:pPr marL="862262" indent="-481263">
              <a:lnSpc>
                <a:spcPct val="120000"/>
              </a:lnSpc>
              <a:spcBef>
                <a:spcPts val="1200"/>
              </a:spcBef>
              <a:buSzPct val="100000"/>
              <a:buChar char="-"/>
              <a:defRPr sz="4800">
                <a:solidFill>
                  <a:srgbClr val="636466"/>
                </a:solidFill>
              </a:defRPr>
            </a:pPr>
            <a:r>
              <a:t>Can affect different</a:t>
            </a:r>
            <a:br/>
            <a:r>
              <a:t>parts of the body</a:t>
            </a:r>
          </a:p>
          <a:p>
            <a:pPr marL="862262" indent="-481263">
              <a:lnSpc>
                <a:spcPct val="120000"/>
              </a:lnSpc>
              <a:spcBef>
                <a:spcPts val="1200"/>
              </a:spcBef>
              <a:buSzPct val="100000"/>
              <a:buChar char="-"/>
              <a:defRPr sz="4800">
                <a:solidFill>
                  <a:srgbClr val="636466"/>
                </a:solidFill>
              </a:defRPr>
            </a:pPr>
            <a:r>
              <a:t>Can happen quickly </a:t>
            </a:r>
          </a:p>
          <a:p>
            <a:pPr marL="862262" indent="-481263">
              <a:lnSpc>
                <a:spcPct val="120000"/>
              </a:lnSpc>
              <a:spcBef>
                <a:spcPts val="1200"/>
              </a:spcBef>
              <a:buSzPct val="100000"/>
              <a:buChar char="-"/>
              <a:defRPr sz="4800">
                <a:solidFill>
                  <a:srgbClr val="636466"/>
                </a:solidFill>
              </a:defRPr>
            </a:pPr>
            <a:r>
              <a:t>Can be life-threatening</a:t>
            </a:r>
          </a:p>
        </p:txBody>
      </p:sp>
      <p:pic>
        <p:nvPicPr>
          <p:cNvPr id="462" name="IconMedical.pdf" descr="IconMedical.pdf"/>
          <p:cNvPicPr>
            <a:picLocks noChangeAspect="1"/>
          </p:cNvPicPr>
          <p:nvPr/>
        </p:nvPicPr>
        <p:blipFill>
          <a:blip r:embed="rId3"/>
          <a:stretch>
            <a:fillRect/>
          </a:stretch>
        </p:blipFill>
        <p:spPr>
          <a:xfrm>
            <a:off x="1368044" y="9622401"/>
            <a:ext cx="2538871" cy="2538870"/>
          </a:xfrm>
          <a:prstGeom prst="rect">
            <a:avLst/>
          </a:prstGeom>
          <a:ln w="12700">
            <a:miter lim="400000"/>
          </a:ln>
          <a:effectLst>
            <a:outerShdw blurRad="254000" dist="127000" dir="2700000" rotWithShape="0">
              <a:srgbClr val="000000">
                <a:alpha val="20000"/>
              </a:srgbClr>
            </a:outerShdw>
          </a:effectLst>
        </p:spPr>
      </p:pic>
      <p:pic>
        <p:nvPicPr>
          <p:cNvPr id="463" name="Icon_AAFA_Anaphylaxix_Heart_White.pdf" descr="Icon_AAFA_Anaphylaxix_Heart_White.pdf"/>
          <p:cNvPicPr>
            <a:picLocks noChangeAspect="1"/>
          </p:cNvPicPr>
          <p:nvPr/>
        </p:nvPicPr>
        <p:blipFill>
          <a:blip r:embed="rId4"/>
          <a:stretch>
            <a:fillRect/>
          </a:stretch>
        </p:blipFill>
        <p:spPr>
          <a:xfrm>
            <a:off x="9357783" y="5139694"/>
            <a:ext cx="3132674" cy="3132673"/>
          </a:xfrm>
          <a:prstGeom prst="rect">
            <a:avLst/>
          </a:prstGeom>
          <a:ln w="12700">
            <a:miter lim="400000"/>
          </a:ln>
        </p:spPr>
      </p:pic>
      <p:pic>
        <p:nvPicPr>
          <p:cNvPr id="464" name="Icon_AAFA_Anaphylaxix_Skin_White.pdf" descr="Icon_AAFA_Anaphylaxix_Skin_White.pdf"/>
          <p:cNvPicPr>
            <a:picLocks noChangeAspect="1"/>
          </p:cNvPicPr>
          <p:nvPr/>
        </p:nvPicPr>
        <p:blipFill>
          <a:blip r:embed="rId5"/>
          <a:stretch>
            <a:fillRect/>
          </a:stretch>
        </p:blipFill>
        <p:spPr>
          <a:xfrm>
            <a:off x="19543182" y="6760629"/>
            <a:ext cx="3132674" cy="3132674"/>
          </a:xfrm>
          <a:prstGeom prst="rect">
            <a:avLst/>
          </a:prstGeom>
          <a:ln w="12700">
            <a:miter lim="400000"/>
          </a:ln>
        </p:spPr>
      </p:pic>
      <p:sp>
        <p:nvSpPr>
          <p:cNvPr id="465" name="Circle"/>
          <p:cNvSpPr/>
          <p:nvPr/>
        </p:nvSpPr>
        <p:spPr>
          <a:xfrm>
            <a:off x="15625950" y="4654356"/>
            <a:ext cx="4103347" cy="410334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66" name="Circle"/>
          <p:cNvSpPr/>
          <p:nvPr/>
        </p:nvSpPr>
        <p:spPr>
          <a:xfrm>
            <a:off x="12221053" y="2905560"/>
            <a:ext cx="4103347" cy="410334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467" name="Icon_AAFA_Anaphylaxix_Stomach_White.pdf" descr="Icon_AAFA_Anaphylaxix_Stomach_White.pdf"/>
          <p:cNvPicPr>
            <a:picLocks noChangeAspect="1"/>
          </p:cNvPicPr>
          <p:nvPr/>
        </p:nvPicPr>
        <p:blipFill>
          <a:blip r:embed="rId6"/>
          <a:stretch>
            <a:fillRect/>
          </a:stretch>
        </p:blipFill>
        <p:spPr>
          <a:xfrm>
            <a:off x="16111286" y="5139694"/>
            <a:ext cx="3132675" cy="3132673"/>
          </a:xfrm>
          <a:prstGeom prst="rect">
            <a:avLst/>
          </a:prstGeom>
          <a:ln w="12700">
            <a:miter lim="400000"/>
          </a:ln>
        </p:spPr>
      </p:pic>
      <p:pic>
        <p:nvPicPr>
          <p:cNvPr id="468" name="Icon_AAFA_Anaphylaxix_Breathing_White.pdf" descr="Icon_AAFA_Anaphylaxix_Breathing_White.pdf"/>
          <p:cNvPicPr>
            <a:picLocks noChangeAspect="1"/>
          </p:cNvPicPr>
          <p:nvPr/>
        </p:nvPicPr>
        <p:blipFill>
          <a:blip r:embed="rId7"/>
          <a:stretch>
            <a:fillRect/>
          </a:stretch>
        </p:blipFill>
        <p:spPr>
          <a:xfrm>
            <a:off x="12706390" y="3390896"/>
            <a:ext cx="3132674" cy="3132674"/>
          </a:xfrm>
          <a:prstGeom prst="rect">
            <a:avLst/>
          </a:prstGeom>
          <a:ln w="12700">
            <a:miter lim="400000"/>
          </a:ln>
        </p:spPr>
      </p:pic>
      <p:pic>
        <p:nvPicPr>
          <p:cNvPr id="469" name="AAFA_Logo_Horiz.pdf" descr="AAFA_Logo_Horiz.pdf"/>
          <p:cNvPicPr>
            <a:picLocks noChangeAspect="1"/>
          </p:cNvPicPr>
          <p:nvPr/>
        </p:nvPicPr>
        <p:blipFill>
          <a:blip r:embed="rId8"/>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74" name="Rounded Rectangle"/>
          <p:cNvSpPr/>
          <p:nvPr/>
        </p:nvSpPr>
        <p:spPr>
          <a:xfrm>
            <a:off x="1058332" y="9071450"/>
            <a:ext cx="12730624" cy="3095905"/>
          </a:xfrm>
          <a:prstGeom prst="roundRect">
            <a:avLst>
              <a:gd name="adj" fmla="val 16036"/>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75" name="Can smelling a food cause a reaction?"/>
          <p:cNvSpPr txBox="1"/>
          <p:nvPr/>
        </p:nvSpPr>
        <p:spPr>
          <a:xfrm>
            <a:off x="762000" y="382026"/>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Can smelling a food cause a reaction?</a:t>
            </a:r>
          </a:p>
        </p:txBody>
      </p:sp>
      <p:sp>
        <p:nvSpPr>
          <p:cNvPr id="476" name="Subtitle 2"/>
          <p:cNvSpPr txBox="1"/>
          <p:nvPr/>
        </p:nvSpPr>
        <p:spPr>
          <a:xfrm>
            <a:off x="1016000" y="3048000"/>
            <a:ext cx="11903531" cy="4657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2000"/>
              </a:spcBef>
              <a:buSzPct val="100000"/>
              <a:buFont typeface="Arial"/>
              <a:buChar char="•"/>
              <a:defRPr sz="4800" b="1">
                <a:solidFill>
                  <a:srgbClr val="636466"/>
                </a:solidFill>
              </a:defRPr>
            </a:pPr>
            <a:r>
              <a:t>No!</a:t>
            </a:r>
            <a:r>
              <a:rPr b="0"/>
              <a:t> The smell of a food alone </a:t>
            </a:r>
            <a:br>
              <a:rPr b="0"/>
            </a:br>
            <a:r>
              <a:rPr b="0"/>
              <a:t>does not cause an allergic reaction</a:t>
            </a:r>
          </a:p>
          <a:p>
            <a:pPr marL="381000" indent="-381000">
              <a:lnSpc>
                <a:spcPct val="120000"/>
              </a:lnSpc>
              <a:spcBef>
                <a:spcPts val="2000"/>
              </a:spcBef>
              <a:buSzPct val="100000"/>
              <a:buFont typeface="Arial"/>
              <a:buChar char="•"/>
              <a:defRPr sz="4800">
                <a:solidFill>
                  <a:srgbClr val="636466"/>
                </a:solidFill>
              </a:defRPr>
            </a:pPr>
            <a:r>
              <a:t>Food odour does not contain protein – which is what causes an allergic reaction</a:t>
            </a:r>
          </a:p>
        </p:txBody>
      </p:sp>
      <p:pic>
        <p:nvPicPr>
          <p:cNvPr id="477" name="AAFA_Smell.pdf" descr="AAFA_Smell.pdf"/>
          <p:cNvPicPr>
            <a:picLocks noChangeAspect="1"/>
          </p:cNvPicPr>
          <p:nvPr/>
        </p:nvPicPr>
        <p:blipFill>
          <a:blip r:embed="rId3"/>
          <a:stretch>
            <a:fillRect/>
          </a:stretch>
        </p:blipFill>
        <p:spPr>
          <a:xfrm>
            <a:off x="16075772" y="2807086"/>
            <a:ext cx="6082022" cy="9374770"/>
          </a:xfrm>
          <a:prstGeom prst="rect">
            <a:avLst/>
          </a:prstGeom>
          <a:ln w="12700">
            <a:miter lim="400000"/>
          </a:ln>
        </p:spPr>
      </p:pic>
      <p:pic>
        <p:nvPicPr>
          <p:cNvPr id="478" name="Icon_Hazard.pdf" descr="Icon_Hazard.pdf"/>
          <p:cNvPicPr>
            <a:picLocks noChangeAspect="1"/>
          </p:cNvPicPr>
          <p:nvPr/>
        </p:nvPicPr>
        <p:blipFill>
          <a:blip r:embed="rId4"/>
          <a:stretch>
            <a:fillRect/>
          </a:stretch>
        </p:blipFill>
        <p:spPr>
          <a:xfrm>
            <a:off x="1425313" y="7472094"/>
            <a:ext cx="2830733" cy="2529882"/>
          </a:xfrm>
          <a:prstGeom prst="rect">
            <a:avLst/>
          </a:prstGeom>
          <a:ln w="12700">
            <a:miter lim="400000"/>
          </a:ln>
          <a:effectLst>
            <a:outerShdw blurRad="254000" dist="127000" dir="2700000" rotWithShape="0">
              <a:srgbClr val="000000">
                <a:alpha val="20000"/>
              </a:srgbClr>
            </a:outerShdw>
          </a:effectLst>
        </p:spPr>
      </p:pic>
      <p:sp>
        <p:nvSpPr>
          <p:cNvPr id="479" name="Subtitle 2"/>
          <p:cNvSpPr txBox="1"/>
          <p:nvPr/>
        </p:nvSpPr>
        <p:spPr>
          <a:xfrm>
            <a:off x="1426688" y="9356838"/>
            <a:ext cx="12349493" cy="3660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spcBef>
                <a:spcPts val="2000"/>
              </a:spcBef>
              <a:defRPr sz="4800">
                <a:solidFill>
                  <a:srgbClr val="FFFFFF"/>
                </a:solidFill>
              </a:defRPr>
            </a:pPr>
            <a:r>
              <a:t>                  If someone smells the food they are allergic to, like peanut butter, it may make them feel </a:t>
            </a:r>
            <a:r>
              <a:rPr b="1"/>
              <a:t>anxious</a:t>
            </a:r>
            <a:r>
              <a:t> or </a:t>
            </a:r>
            <a:r>
              <a:rPr b="1"/>
              <a:t>uncomfortable</a:t>
            </a:r>
            <a:r>
              <a:t>.</a:t>
            </a:r>
          </a:p>
        </p:txBody>
      </p:sp>
      <p:pic>
        <p:nvPicPr>
          <p:cNvPr id="480"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85" name="Watch the video"/>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Watch the video</a:t>
            </a:r>
          </a:p>
        </p:txBody>
      </p:sp>
      <p:sp>
        <p:nvSpPr>
          <p:cNvPr id="486" name="Circle"/>
          <p:cNvSpPr/>
          <p:nvPr/>
        </p:nvSpPr>
        <p:spPr>
          <a:xfrm>
            <a:off x="1303792" y="9096581"/>
            <a:ext cx="1787645" cy="178764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87" name="Circle"/>
          <p:cNvSpPr/>
          <p:nvPr/>
        </p:nvSpPr>
        <p:spPr>
          <a:xfrm>
            <a:off x="2757975" y="7734389"/>
            <a:ext cx="1404785" cy="1404785"/>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88" name="Circle"/>
          <p:cNvSpPr/>
          <p:nvPr/>
        </p:nvSpPr>
        <p:spPr>
          <a:xfrm>
            <a:off x="20221241" y="73984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89" name="Circle"/>
          <p:cNvSpPr/>
          <p:nvPr/>
        </p:nvSpPr>
        <p:spPr>
          <a:xfrm>
            <a:off x="20081760" y="47581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0" name="Circle"/>
          <p:cNvSpPr/>
          <p:nvPr/>
        </p:nvSpPr>
        <p:spPr>
          <a:xfrm>
            <a:off x="3425606" y="9577502"/>
            <a:ext cx="825801" cy="82580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1" name="Circle"/>
          <p:cNvSpPr/>
          <p:nvPr/>
        </p:nvSpPr>
        <p:spPr>
          <a:xfrm>
            <a:off x="21908988" y="71264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2" name="Circle"/>
          <p:cNvSpPr/>
          <p:nvPr/>
        </p:nvSpPr>
        <p:spPr>
          <a:xfrm>
            <a:off x="21848246" y="8387949"/>
            <a:ext cx="674875" cy="67487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493"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
        <p:nvSpPr>
          <p:cNvPr id="494" name="Subtitle 2">
            <a:hlinkClick r:id="rId4"/>
          </p:cNvPr>
          <p:cNvSpPr txBox="1"/>
          <p:nvPr/>
        </p:nvSpPr>
        <p:spPr>
          <a:xfrm>
            <a:off x="8368417" y="11853333"/>
            <a:ext cx="6949196" cy="82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foodallergycanada.ca/Video2</a:t>
            </a:r>
          </a:p>
        </p:txBody>
      </p:sp>
      <p:grpSp>
        <p:nvGrpSpPr>
          <p:cNvPr id="499" name="Group">
            <a:hlinkClick r:id="rId4"/>
          </p:cNvPr>
          <p:cNvGrpSpPr/>
          <p:nvPr/>
        </p:nvGrpSpPr>
        <p:grpSpPr>
          <a:xfrm>
            <a:off x="4947005" y="2978710"/>
            <a:ext cx="14473327" cy="8846694"/>
            <a:chOff x="-1" y="0"/>
            <a:chExt cx="14473325" cy="8846693"/>
          </a:xfrm>
        </p:grpSpPr>
        <p:sp>
          <p:nvSpPr>
            <p:cNvPr id="495" name="Rectangle"/>
            <p:cNvSpPr/>
            <p:nvPr/>
          </p:nvSpPr>
          <p:spPr>
            <a:xfrm rot="180000">
              <a:off x="202884" y="362554"/>
              <a:ext cx="14067553" cy="812158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496" name="Rectangle"/>
            <p:cNvSpPr/>
            <p:nvPr/>
          </p:nvSpPr>
          <p:spPr>
            <a:xfrm rot="21420000">
              <a:off x="202885"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497" name="What is Anaphylaxis.png" descr="What is Anaphylaxis.png"/>
            <p:cNvPicPr>
              <a:picLocks noChangeAspect="1"/>
            </p:cNvPicPr>
            <p:nvPr/>
          </p:nvPicPr>
          <p:blipFill>
            <a:blip r:embed="rId5"/>
            <a:srcRect b="64"/>
            <a:stretch>
              <a:fillRect/>
            </a:stretch>
          </p:blipFill>
          <p:spPr>
            <a:xfrm rot="21300000">
              <a:off x="1041328" y="914731"/>
              <a:ext cx="12406931" cy="6974302"/>
            </a:xfrm>
            <a:prstGeom prst="rect">
              <a:avLst/>
            </a:prstGeom>
            <a:ln w="12700" cap="flat">
              <a:noFill/>
              <a:miter lim="400000"/>
            </a:ln>
            <a:effectLst/>
          </p:spPr>
        </p:pic>
        <p:pic>
          <p:nvPicPr>
            <p:cNvPr id="498" name="Icon_Play_Black.pdf" descr="Icon_Play_Black.pdf"/>
            <p:cNvPicPr>
              <a:picLocks noChangeAspect="1"/>
            </p:cNvPicPr>
            <p:nvPr/>
          </p:nvPicPr>
          <p:blipFill>
            <a:blip r:embed="rId6">
              <a:alphaModFix amt="30000"/>
            </a:blip>
            <a:stretch>
              <a:fillRect/>
            </a:stretch>
          </p:blipFill>
          <p:spPr>
            <a:xfrm rot="21540000">
              <a:off x="4585157" y="1819902"/>
              <a:ext cx="5239961" cy="5239960"/>
            </a:xfrm>
            <a:prstGeom prst="rect">
              <a:avLst/>
            </a:prstGeom>
            <a:ln w="12700" cap="flat">
              <a:noFill/>
              <a:miter lim="400000"/>
            </a:ln>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Circle"/>
          <p:cNvSpPr/>
          <p:nvPr/>
        </p:nvSpPr>
        <p:spPr>
          <a:xfrm>
            <a:off x="5829665" y="2922334"/>
            <a:ext cx="4128527" cy="412852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04" name="FAC-Symptoms5.jpg" descr="FAC-Symptoms5.jpg"/>
          <p:cNvPicPr>
            <a:picLocks noChangeAspect="1"/>
          </p:cNvPicPr>
          <p:nvPr/>
        </p:nvPicPr>
        <p:blipFill>
          <a:blip r:embed="rId3"/>
          <a:srcRect l="7766" t="5321" r="5321" b="7767"/>
          <a:stretch>
            <a:fillRect/>
          </a:stretch>
        </p:blipFill>
        <p:spPr>
          <a:xfrm>
            <a:off x="6063571" y="312040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05" name="Circle"/>
          <p:cNvSpPr/>
          <p:nvPr/>
        </p:nvSpPr>
        <p:spPr>
          <a:xfrm>
            <a:off x="9255783" y="2924430"/>
            <a:ext cx="4128527" cy="4128527"/>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06" name="FAC-Symptoms1.jpg" descr="FAC-Symptoms1.jpg"/>
          <p:cNvPicPr>
            <a:picLocks noChangeAspect="1"/>
          </p:cNvPicPr>
          <p:nvPr/>
        </p:nvPicPr>
        <p:blipFill>
          <a:blip r:embed="rId4"/>
          <a:srcRect l="4980" t="4981" r="4981" b="4981"/>
          <a:stretch>
            <a:fillRect/>
          </a:stretch>
        </p:blipFill>
        <p:spPr>
          <a:xfrm>
            <a:off x="9588012" y="3246487"/>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07" name="Rounded Rectangle"/>
          <p:cNvSpPr/>
          <p:nvPr/>
        </p:nvSpPr>
        <p:spPr>
          <a:xfrm>
            <a:off x="5412778" y="3284701"/>
            <a:ext cx="2493774" cy="685802"/>
          </a:xfrm>
          <a:prstGeom prst="roundRect">
            <a:avLst>
              <a:gd name="adj" fmla="val 2777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08" name="Breathing"/>
          <p:cNvSpPr txBox="1"/>
          <p:nvPr/>
        </p:nvSpPr>
        <p:spPr>
          <a:xfrm>
            <a:off x="5499306" y="3306038"/>
            <a:ext cx="2346120" cy="664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Breathing</a:t>
            </a:r>
          </a:p>
        </p:txBody>
      </p:sp>
      <p:sp>
        <p:nvSpPr>
          <p:cNvPr id="509" name="Circle"/>
          <p:cNvSpPr/>
          <p:nvPr/>
        </p:nvSpPr>
        <p:spPr>
          <a:xfrm>
            <a:off x="19091484" y="2924908"/>
            <a:ext cx="4128527" cy="412852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0" name="FAC-Symptoms2.jpg" descr="FAC-Symptoms2.jpg"/>
          <p:cNvPicPr>
            <a:picLocks noChangeAspect="1"/>
          </p:cNvPicPr>
          <p:nvPr/>
        </p:nvPicPr>
        <p:blipFill>
          <a:blip r:embed="rId5"/>
          <a:srcRect l="5974" t="5975" r="5976" b="5976"/>
          <a:stretch>
            <a:fillRect/>
          </a:stretch>
        </p:blipFill>
        <p:spPr>
          <a:xfrm>
            <a:off x="19410954" y="3108769"/>
            <a:ext cx="3609644"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1" name="Rounded Rectangle"/>
          <p:cNvSpPr/>
          <p:nvPr/>
        </p:nvSpPr>
        <p:spPr>
          <a:xfrm>
            <a:off x="19064808" y="3284701"/>
            <a:ext cx="1661698" cy="685802"/>
          </a:xfrm>
          <a:prstGeom prst="roundRect">
            <a:avLst>
              <a:gd name="adj" fmla="val 2777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12" name="Heart"/>
          <p:cNvSpPr txBox="1"/>
          <p:nvPr/>
        </p:nvSpPr>
        <p:spPr>
          <a:xfrm>
            <a:off x="19059822" y="3306038"/>
            <a:ext cx="1629485" cy="664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Heart</a:t>
            </a:r>
          </a:p>
        </p:txBody>
      </p:sp>
      <p:sp>
        <p:nvSpPr>
          <p:cNvPr id="513" name="Circle"/>
          <p:cNvSpPr/>
          <p:nvPr/>
        </p:nvSpPr>
        <p:spPr>
          <a:xfrm>
            <a:off x="14225556" y="2926351"/>
            <a:ext cx="4128527" cy="412852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4" name="FAC-Symptoms3.jpg" descr="FAC-Symptoms3.jpg"/>
          <p:cNvPicPr>
            <a:picLocks noChangeAspect="1"/>
          </p:cNvPicPr>
          <p:nvPr/>
        </p:nvPicPr>
        <p:blipFill>
          <a:blip r:embed="rId6"/>
          <a:srcRect l="5704" t="5393" r="5705" b="6017"/>
          <a:stretch>
            <a:fillRect/>
          </a:stretch>
        </p:blipFill>
        <p:spPr>
          <a:xfrm>
            <a:off x="14473416" y="3155144"/>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5" name="Rounded Rectangle"/>
          <p:cNvSpPr/>
          <p:nvPr/>
        </p:nvSpPr>
        <p:spPr>
          <a:xfrm>
            <a:off x="14008907" y="3284701"/>
            <a:ext cx="2346123" cy="685802"/>
          </a:xfrm>
          <a:prstGeom prst="roundRect">
            <a:avLst>
              <a:gd name="adj" fmla="val 2777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16" name="Stomach"/>
          <p:cNvSpPr txBox="1"/>
          <p:nvPr/>
        </p:nvSpPr>
        <p:spPr>
          <a:xfrm>
            <a:off x="14106267" y="3306038"/>
            <a:ext cx="2151845" cy="664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Stomach</a:t>
            </a:r>
          </a:p>
        </p:txBody>
      </p:sp>
      <p:sp>
        <p:nvSpPr>
          <p:cNvPr id="517" name="Circle"/>
          <p:cNvSpPr/>
          <p:nvPr/>
        </p:nvSpPr>
        <p:spPr>
          <a:xfrm>
            <a:off x="806525" y="2921403"/>
            <a:ext cx="4128526" cy="4128526"/>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8" name="FAC-Symptoms4.jpg" descr="FAC-Symptoms4.jpg"/>
          <p:cNvPicPr>
            <a:picLocks noChangeAspect="1"/>
          </p:cNvPicPr>
          <p:nvPr/>
        </p:nvPicPr>
        <p:blipFill>
          <a:blip r:embed="rId7"/>
          <a:srcRect l="6057" t="5488" r="12902" b="13471"/>
          <a:stretch>
            <a:fillRect/>
          </a:stretch>
        </p:blipFill>
        <p:spPr>
          <a:xfrm>
            <a:off x="1005669" y="308620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9" name="Rounded Rectangle"/>
          <p:cNvSpPr/>
          <p:nvPr/>
        </p:nvSpPr>
        <p:spPr>
          <a:xfrm>
            <a:off x="3690565" y="5588727"/>
            <a:ext cx="1538784" cy="685802"/>
          </a:xfrm>
          <a:prstGeom prst="roundRect">
            <a:avLst>
              <a:gd name="adj" fmla="val 2777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0" name="Skin"/>
          <p:cNvSpPr txBox="1"/>
          <p:nvPr/>
        </p:nvSpPr>
        <p:spPr>
          <a:xfrm>
            <a:off x="3876826" y="5610064"/>
            <a:ext cx="1140864" cy="664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Skin</a:t>
            </a:r>
          </a:p>
        </p:txBody>
      </p:sp>
      <p:sp>
        <p:nvSpPr>
          <p:cNvPr id="521"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22" name="TextBox 21"/>
          <p:cNvSpPr txBox="1"/>
          <p:nvPr/>
        </p:nvSpPr>
        <p:spPr>
          <a:xfrm rot="16200000">
            <a:off x="21835792" y="5069381"/>
            <a:ext cx="4401890" cy="503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r">
              <a:defRPr sz="2200">
                <a:solidFill>
                  <a:srgbClr val="636466"/>
                </a:solidFill>
              </a:defRPr>
            </a:pPr>
            <a:r>
              <a:t>Images courtesy of </a:t>
            </a:r>
            <a:r>
              <a:rPr b="1" u="sng">
                <a:hlinkClick r:id="rId8"/>
              </a:rPr>
              <a:t>Kids’ CAP</a:t>
            </a:r>
          </a:p>
        </p:txBody>
      </p:sp>
      <p:sp>
        <p:nvSpPr>
          <p:cNvPr id="523" name="Signs and symptoms"/>
          <p:cNvSpPr txBox="1"/>
          <p:nvPr/>
        </p:nvSpPr>
        <p:spPr>
          <a:xfrm>
            <a:off x="762000" y="378786"/>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Signs and symptoms</a:t>
            </a:r>
          </a:p>
        </p:txBody>
      </p:sp>
      <p:sp>
        <p:nvSpPr>
          <p:cNvPr id="524" name="Rounded Rectangle"/>
          <p:cNvSpPr/>
          <p:nvPr/>
        </p:nvSpPr>
        <p:spPr>
          <a:xfrm>
            <a:off x="2034314" y="10453785"/>
            <a:ext cx="21632295" cy="2032002"/>
          </a:xfrm>
          <a:prstGeom prst="roundRect">
            <a:avLst>
              <a:gd name="adj" fmla="val 22101"/>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5" name="Subtitle 2"/>
          <p:cNvSpPr txBox="1"/>
          <p:nvPr/>
        </p:nvSpPr>
        <p:spPr>
          <a:xfrm>
            <a:off x="3431409" y="10627792"/>
            <a:ext cx="20157092" cy="1855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08000"/>
              </a:lnSpc>
              <a:defRPr sz="4800" b="1">
                <a:solidFill>
                  <a:srgbClr val="F2F3F2"/>
                </a:solidFill>
              </a:defRPr>
            </a:pPr>
            <a:r>
              <a:t>Did you know?</a:t>
            </a:r>
            <a:r>
              <a:rPr b="0"/>
              <a:t> Hives don’t always appear during anaphylactic reactions. Breathing or heart symptoms alone can be anaphylaxis.</a:t>
            </a:r>
          </a:p>
        </p:txBody>
      </p:sp>
      <p:sp>
        <p:nvSpPr>
          <p:cNvPr id="526" name="Circle"/>
          <p:cNvSpPr/>
          <p:nvPr/>
        </p:nvSpPr>
        <p:spPr>
          <a:xfrm>
            <a:off x="782339" y="10195976"/>
            <a:ext cx="2496256" cy="2496255"/>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7" name="?"/>
          <p:cNvSpPr txBox="1"/>
          <p:nvPr/>
        </p:nvSpPr>
        <p:spPr>
          <a:xfrm>
            <a:off x="1486349" y="9870837"/>
            <a:ext cx="1404738" cy="3053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sp>
        <p:nvSpPr>
          <p:cNvPr id="528" name="hives, swelling, itching, warmth, redness"/>
          <p:cNvSpPr txBox="1"/>
          <p:nvPr/>
        </p:nvSpPr>
        <p:spPr>
          <a:xfrm>
            <a:off x="762000" y="7360832"/>
            <a:ext cx="4730591" cy="1399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1200"/>
              </a:spcBef>
              <a:defRPr sz="3000">
                <a:solidFill>
                  <a:srgbClr val="636466"/>
                </a:solidFill>
              </a:defRPr>
            </a:lvl1pPr>
          </a:lstStyle>
          <a:p>
            <a:r>
              <a:t>hives, swelling, itching, warmth, redness</a:t>
            </a:r>
          </a:p>
        </p:txBody>
      </p:sp>
      <p:sp>
        <p:nvSpPr>
          <p:cNvPr id="529" name="coughing, wheezing, shortness of breath,  chest pain or tightness, throat tightness,  hoarse voice, nasal congestion or hay fever-like symptoms (runny, itchy nose and watery eyes, sneezing), trouble swallowing, choking feeling"/>
          <p:cNvSpPr txBox="1"/>
          <p:nvPr/>
        </p:nvSpPr>
        <p:spPr>
          <a:xfrm>
            <a:off x="5349740" y="7363304"/>
            <a:ext cx="8406632" cy="2964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defRPr sz="3000">
                <a:solidFill>
                  <a:srgbClr val="636466"/>
                </a:solidFill>
              </a:defRPr>
            </a:pPr>
            <a:r>
              <a:t>coughing, wheezing, shortness of breath, </a:t>
            </a:r>
            <a:br/>
            <a:r>
              <a:t>chest pain or tightness, throat tightness, </a:t>
            </a:r>
            <a:br/>
            <a:r>
              <a:t>hoarse voice, nasal congestion or hay fever-like symptoms (runny, itchy nose and watery eyes, sneezing), trouble swallowing, choking feeling</a:t>
            </a:r>
          </a:p>
        </p:txBody>
      </p:sp>
      <p:sp>
        <p:nvSpPr>
          <p:cNvPr id="530" name="nausea, pain or cramps,…"/>
          <p:cNvSpPr txBox="1"/>
          <p:nvPr/>
        </p:nvSpPr>
        <p:spPr>
          <a:xfrm>
            <a:off x="14253064" y="7369654"/>
            <a:ext cx="4336325" cy="1296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defRPr sz="3000">
                <a:solidFill>
                  <a:srgbClr val="636466"/>
                </a:solidFill>
              </a:defRPr>
            </a:pPr>
            <a:r>
              <a:t>nausea, pain or cramps,</a:t>
            </a:r>
          </a:p>
          <a:p>
            <a:pPr>
              <a:lnSpc>
                <a:spcPct val="120000"/>
              </a:lnSpc>
              <a:defRPr sz="3000">
                <a:solidFill>
                  <a:srgbClr val="636466"/>
                </a:solidFill>
              </a:defRPr>
            </a:pPr>
            <a:r>
              <a:t>vomiting, diarrhea</a:t>
            </a:r>
          </a:p>
        </p:txBody>
      </p:sp>
      <p:sp>
        <p:nvSpPr>
          <p:cNvPr id="531" name="paler than normal skin colour/blue colour,  weak pulse, passing  out, dizziness or lightheadedness"/>
          <p:cNvSpPr txBox="1"/>
          <p:nvPr/>
        </p:nvSpPr>
        <p:spPr>
          <a:xfrm>
            <a:off x="19342651" y="7361311"/>
            <a:ext cx="3946037" cy="2895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defRPr sz="3000">
                <a:solidFill>
                  <a:srgbClr val="636466"/>
                </a:solidFill>
              </a:defRPr>
            </a:pPr>
            <a:r>
              <a:t>paler than normal skin colour/blue colour, </a:t>
            </a:r>
            <a:br/>
            <a:r>
              <a:t>weak pulse, passing </a:t>
            </a:r>
            <a:br/>
            <a:r>
              <a:t>out, dizziness or lightheadedness</a:t>
            </a:r>
          </a:p>
        </p:txBody>
      </p:sp>
      <p:pic>
        <p:nvPicPr>
          <p:cNvPr id="532" name="AAFA_Logo_Horiz.pdf" descr="AAFA_Logo_Horiz.pdf"/>
          <p:cNvPicPr>
            <a:picLocks noChangeAspect="1"/>
          </p:cNvPicPr>
          <p:nvPr/>
        </p:nvPicPr>
        <p:blipFill>
          <a:blip r:embed="rId9"/>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Circle"/>
          <p:cNvSpPr/>
          <p:nvPr/>
        </p:nvSpPr>
        <p:spPr>
          <a:xfrm>
            <a:off x="18852243" y="7243088"/>
            <a:ext cx="2612343" cy="261234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37" name="Circle"/>
          <p:cNvSpPr/>
          <p:nvPr/>
        </p:nvSpPr>
        <p:spPr>
          <a:xfrm>
            <a:off x="18264725" y="4179987"/>
            <a:ext cx="3787379" cy="378737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38"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39" name="Treating anaphylaxis"/>
          <p:cNvSpPr txBox="1"/>
          <p:nvPr/>
        </p:nvSpPr>
        <p:spPr>
          <a:xfrm>
            <a:off x="762000" y="376749"/>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Treating anaphylaxis</a:t>
            </a:r>
          </a:p>
        </p:txBody>
      </p:sp>
      <p:sp>
        <p:nvSpPr>
          <p:cNvPr id="540" name="Subtitle 2"/>
          <p:cNvSpPr txBox="1"/>
          <p:nvPr/>
        </p:nvSpPr>
        <p:spPr>
          <a:xfrm>
            <a:off x="1016001" y="3048000"/>
            <a:ext cx="11124213" cy="5576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08000"/>
              </a:lnSpc>
              <a:spcBef>
                <a:spcPts val="1200"/>
              </a:spcBef>
              <a:buSzPct val="100000"/>
              <a:buFont typeface="Arial"/>
              <a:buChar char="•"/>
              <a:defRPr sz="4800" b="1">
                <a:solidFill>
                  <a:srgbClr val="636466"/>
                </a:solidFill>
              </a:defRPr>
            </a:pPr>
            <a:r>
              <a:t>Epinephrine</a:t>
            </a:r>
            <a:r>
              <a:rPr b="0"/>
              <a:t> is the best medicine to treat anaphylaxis – and should be used right away, don’t delay!</a:t>
            </a:r>
          </a:p>
          <a:p>
            <a:pPr marL="381000" indent="-381000">
              <a:lnSpc>
                <a:spcPct val="108000"/>
              </a:lnSpc>
              <a:spcBef>
                <a:spcPts val="1200"/>
              </a:spcBef>
              <a:buSzPct val="100000"/>
              <a:buFont typeface="Arial"/>
              <a:buChar char="•"/>
              <a:defRPr sz="4800">
                <a:solidFill>
                  <a:srgbClr val="636466"/>
                </a:solidFill>
              </a:defRPr>
            </a:pPr>
            <a:r>
              <a:t>It reverses the symptoms of a reaction</a:t>
            </a:r>
          </a:p>
          <a:p>
            <a:pPr marL="381000" indent="-381000">
              <a:lnSpc>
                <a:spcPct val="108000"/>
              </a:lnSpc>
              <a:spcBef>
                <a:spcPts val="1200"/>
              </a:spcBef>
              <a:buSzPct val="100000"/>
              <a:buFont typeface="Arial"/>
              <a:buChar char="•"/>
              <a:defRPr sz="4800" b="1">
                <a:solidFill>
                  <a:srgbClr val="636466"/>
                </a:solidFill>
              </a:defRPr>
            </a:pPr>
            <a:r>
              <a:t>Do not</a:t>
            </a:r>
            <a:r>
              <a:rPr b="0"/>
              <a:t> use antihistamines like Benadryl</a:t>
            </a:r>
            <a:r>
              <a:rPr b="0" baseline="30832"/>
              <a:t>®</a:t>
            </a:r>
            <a:r>
              <a:rPr b="0"/>
              <a:t> instead of epinephrine </a:t>
            </a:r>
          </a:p>
        </p:txBody>
      </p:sp>
      <p:pic>
        <p:nvPicPr>
          <p:cNvPr id="541" name="FAC-Benadryl.pdf" descr="FAC-Benadryl.pdf"/>
          <p:cNvPicPr>
            <a:picLocks noChangeAspect="1"/>
          </p:cNvPicPr>
          <p:nvPr/>
        </p:nvPicPr>
        <p:blipFill>
          <a:blip r:embed="rId3"/>
          <a:srcRect l="18002" t="10304" r="10640" b="18339"/>
          <a:stretch>
            <a:fillRect/>
          </a:stretch>
        </p:blipFill>
        <p:spPr>
          <a:xfrm>
            <a:off x="6006466" y="919334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77800">
            <a:solidFill>
              <a:srgbClr val="D82431"/>
            </a:solidFill>
          </a:ln>
          <a:effectLst>
            <a:outerShdw blurRad="254000" dist="127000" dir="2700000" rotWithShape="0">
              <a:srgbClr val="000000">
                <a:alpha val="20000"/>
              </a:srgbClr>
            </a:outerShdw>
          </a:effectLst>
        </p:spPr>
      </p:pic>
      <p:pic>
        <p:nvPicPr>
          <p:cNvPr id="542" name="Icon_X.pdf" descr="Icon_X.pdf"/>
          <p:cNvPicPr>
            <a:picLocks noChangeAspect="1"/>
          </p:cNvPicPr>
          <p:nvPr/>
        </p:nvPicPr>
        <p:blipFill>
          <a:blip r:embed="rId4"/>
          <a:stretch>
            <a:fillRect/>
          </a:stretch>
        </p:blipFill>
        <p:spPr>
          <a:xfrm>
            <a:off x="5909733" y="8761876"/>
            <a:ext cx="1509588" cy="1509588"/>
          </a:xfrm>
          <a:prstGeom prst="rect">
            <a:avLst/>
          </a:prstGeom>
          <a:ln w="12700">
            <a:miter lim="400000"/>
          </a:ln>
          <a:effectLst>
            <a:outerShdw blurRad="254000" dist="127000" dir="2700000" rotWithShape="0">
              <a:srgbClr val="000000">
                <a:alpha val="20000"/>
              </a:srgbClr>
            </a:outerShdw>
          </a:effectLst>
        </p:spPr>
      </p:pic>
      <p:pic>
        <p:nvPicPr>
          <p:cNvPr id="543" name="Device.pdf" descr="Device.pdf"/>
          <p:cNvPicPr>
            <a:picLocks noChangeAspect="1"/>
          </p:cNvPicPr>
          <p:nvPr/>
        </p:nvPicPr>
        <p:blipFill>
          <a:blip r:embed="rId5"/>
          <a:srcRect l="23397" t="22456" r="24499" b="37282"/>
          <a:stretch>
            <a:fillRect/>
          </a:stretch>
        </p:blipFill>
        <p:spPr>
          <a:xfrm>
            <a:off x="1624689" y="9197316"/>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77800">
            <a:solidFill>
              <a:srgbClr val="009849"/>
            </a:solidFill>
          </a:ln>
          <a:effectLst>
            <a:outerShdw blurRad="254000" dist="127000" dir="2700000" rotWithShape="0">
              <a:srgbClr val="000000">
                <a:alpha val="20000"/>
              </a:srgbClr>
            </a:outerShdw>
          </a:effectLst>
        </p:spPr>
      </p:pic>
      <p:pic>
        <p:nvPicPr>
          <p:cNvPr id="544" name="Icon_Check.pdf" descr="Icon_Check.pdf"/>
          <p:cNvPicPr>
            <a:picLocks noChangeAspect="1"/>
          </p:cNvPicPr>
          <p:nvPr/>
        </p:nvPicPr>
        <p:blipFill>
          <a:blip r:embed="rId6"/>
          <a:stretch>
            <a:fillRect/>
          </a:stretch>
        </p:blipFill>
        <p:spPr>
          <a:xfrm>
            <a:off x="1527955" y="8765850"/>
            <a:ext cx="1509588" cy="1509589"/>
          </a:xfrm>
          <a:prstGeom prst="rect">
            <a:avLst/>
          </a:prstGeom>
          <a:ln w="12700">
            <a:miter lim="400000"/>
          </a:ln>
          <a:effectLst>
            <a:outerShdw blurRad="254000" dist="127000" dir="2700000" rotWithShape="0">
              <a:srgbClr val="000000">
                <a:alpha val="20000"/>
              </a:srgbClr>
            </a:outerShdw>
          </a:effectLst>
        </p:spPr>
      </p:pic>
      <p:sp>
        <p:nvSpPr>
          <p:cNvPr id="545" name="Circle"/>
          <p:cNvSpPr/>
          <p:nvPr/>
        </p:nvSpPr>
        <p:spPr>
          <a:xfrm>
            <a:off x="13821139" y="4378764"/>
            <a:ext cx="6485847" cy="648584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46" name="Epinephrine  is the medicine  form of the hormone adrenaline made  by your body."/>
          <p:cNvSpPr txBox="1"/>
          <p:nvPr/>
        </p:nvSpPr>
        <p:spPr>
          <a:xfrm>
            <a:off x="14040966" y="5409932"/>
            <a:ext cx="6046195" cy="531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120000"/>
              </a:lnSpc>
              <a:defRPr sz="4800" b="1">
                <a:solidFill>
                  <a:srgbClr val="FFFFFF"/>
                </a:solidFill>
              </a:defRPr>
            </a:pPr>
            <a:r>
              <a:t>Epinephrine</a:t>
            </a:r>
            <a:r>
              <a:rPr b="0"/>
              <a:t> </a:t>
            </a:r>
            <a:br>
              <a:rPr b="0"/>
            </a:br>
            <a:r>
              <a:rPr b="0"/>
              <a:t>is the medicine </a:t>
            </a:r>
            <a:br>
              <a:rPr b="0"/>
            </a:br>
            <a:r>
              <a:rPr b="0"/>
              <a:t>form of the hormone </a:t>
            </a:r>
            <a:r>
              <a:t>adrenaline</a:t>
            </a:r>
            <a:r>
              <a:rPr b="0"/>
              <a:t> made </a:t>
            </a:r>
            <a:br>
              <a:rPr b="0"/>
            </a:br>
            <a:r>
              <a:rPr b="0"/>
              <a:t>by your body.</a:t>
            </a:r>
          </a:p>
        </p:txBody>
      </p:sp>
      <p:pic>
        <p:nvPicPr>
          <p:cNvPr id="547" name="AAFA_Logo_Horiz.pdf" descr="AAFA_Logo_Horiz.pdf"/>
          <p:cNvPicPr>
            <a:picLocks noChangeAspect="1"/>
          </p:cNvPicPr>
          <p:nvPr/>
        </p:nvPicPr>
        <p:blipFill>
          <a:blip r:embed="rId7"/>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pic>
        <p:nvPicPr>
          <p:cNvPr id="552" name="160A2AA4-7368-40DF-A391-DB1BFEFCA7BA" descr="160A2AA4-7368-40DF-A391-DB1BFEFCA7BA"/>
          <p:cNvPicPr>
            <a:picLocks noChangeAspect="1"/>
          </p:cNvPicPr>
          <p:nvPr/>
        </p:nvPicPr>
        <p:blipFill>
          <a:blip r:embed="rId3"/>
          <a:stretch>
            <a:fillRect/>
          </a:stretch>
        </p:blipFill>
        <p:spPr>
          <a:xfrm>
            <a:off x="12091703" y="2900442"/>
            <a:ext cx="11244698" cy="9413477"/>
          </a:xfrm>
          <a:prstGeom prst="rect">
            <a:avLst/>
          </a:prstGeom>
          <a:ln w="12700">
            <a:miter lim="400000"/>
          </a:ln>
          <a:effectLst>
            <a:outerShdw blurRad="254000" dist="127000" dir="2700000" rotWithShape="0">
              <a:srgbClr val="000000">
                <a:alpha val="20000"/>
              </a:srgbClr>
            </a:outerShdw>
          </a:effectLst>
        </p:spPr>
      </p:pic>
      <p:sp>
        <p:nvSpPr>
          <p:cNvPr id="553" name="Device that contains epinephrine…"/>
          <p:cNvSpPr txBox="1"/>
          <p:nvPr/>
        </p:nvSpPr>
        <p:spPr>
          <a:xfrm>
            <a:off x="1016001" y="3048000"/>
            <a:ext cx="10167514" cy="4136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000"/>
              </a:spcBef>
              <a:buSzPct val="100000"/>
              <a:buFont typeface="Arial"/>
              <a:buChar char="•"/>
              <a:defRPr sz="4800">
                <a:solidFill>
                  <a:srgbClr val="636466"/>
                </a:solidFill>
              </a:defRPr>
            </a:pPr>
            <a:r>
              <a:t>Device that contains </a:t>
            </a:r>
            <a:r>
              <a:rPr b="1"/>
              <a:t>epinephrine</a:t>
            </a:r>
            <a:r>
              <a:t> </a:t>
            </a:r>
          </a:p>
          <a:p>
            <a:pPr marL="381000" indent="-381000">
              <a:lnSpc>
                <a:spcPct val="120000"/>
              </a:lnSpc>
              <a:spcBef>
                <a:spcPts val="1000"/>
              </a:spcBef>
              <a:buSzPct val="100000"/>
              <a:buFont typeface="Arial"/>
              <a:buChar char="•"/>
              <a:defRPr sz="4800" b="1">
                <a:solidFill>
                  <a:srgbClr val="636466"/>
                </a:solidFill>
              </a:defRPr>
            </a:pPr>
            <a:r>
              <a:t>Anyone</a:t>
            </a:r>
            <a:r>
              <a:rPr b="0"/>
              <a:t> can use them</a:t>
            </a:r>
          </a:p>
          <a:p>
            <a:pPr marL="381000" indent="-381000">
              <a:lnSpc>
                <a:spcPct val="120000"/>
              </a:lnSpc>
              <a:spcBef>
                <a:spcPts val="1000"/>
              </a:spcBef>
              <a:buSzPct val="100000"/>
              <a:buFont typeface="Arial"/>
              <a:buChar char="•"/>
              <a:defRPr sz="4800">
                <a:solidFill>
                  <a:srgbClr val="636466"/>
                </a:solidFill>
              </a:defRPr>
            </a:pPr>
            <a:r>
              <a:t>They are </a:t>
            </a:r>
            <a:r>
              <a:rPr b="1"/>
              <a:t>safe</a:t>
            </a:r>
            <a:r>
              <a:t> to use</a:t>
            </a:r>
          </a:p>
          <a:p>
            <a:pPr marL="381000" indent="-381000">
              <a:lnSpc>
                <a:spcPct val="120000"/>
              </a:lnSpc>
              <a:spcBef>
                <a:spcPts val="1000"/>
              </a:spcBef>
              <a:buSzPct val="100000"/>
              <a:buFont typeface="Arial"/>
              <a:buChar char="•"/>
              <a:defRPr sz="4800">
                <a:solidFill>
                  <a:srgbClr val="636466"/>
                </a:solidFill>
              </a:defRPr>
            </a:pPr>
            <a:r>
              <a:t>Go to </a:t>
            </a:r>
            <a:r>
              <a:rPr b="1"/>
              <a:t>hospital </a:t>
            </a:r>
            <a:r>
              <a:t>afterwards</a:t>
            </a:r>
          </a:p>
        </p:txBody>
      </p:sp>
      <p:sp>
        <p:nvSpPr>
          <p:cNvPr id="554" name="Epinephrine auto-injector"/>
          <p:cNvSpPr txBox="1"/>
          <p:nvPr/>
        </p:nvSpPr>
        <p:spPr>
          <a:xfrm>
            <a:off x="762000" y="379749"/>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Epinephrine auto-injector</a:t>
            </a:r>
          </a:p>
        </p:txBody>
      </p:sp>
      <p:sp>
        <p:nvSpPr>
          <p:cNvPr id="555" name="Rounded Rectangle"/>
          <p:cNvSpPr/>
          <p:nvPr/>
        </p:nvSpPr>
        <p:spPr>
          <a:xfrm>
            <a:off x="1058332" y="9211571"/>
            <a:ext cx="10167519" cy="3205080"/>
          </a:xfrm>
          <a:prstGeom prst="roundRect">
            <a:avLst>
              <a:gd name="adj" fmla="val 15489"/>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56" name="Subtitle 2"/>
          <p:cNvSpPr txBox="1"/>
          <p:nvPr/>
        </p:nvSpPr>
        <p:spPr>
          <a:xfrm>
            <a:off x="1426688" y="9500772"/>
            <a:ext cx="9694734" cy="2840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defRPr sz="4800" b="1">
                <a:solidFill>
                  <a:srgbClr val="F2F3F2"/>
                </a:solidFill>
              </a:defRPr>
            </a:pPr>
            <a:r>
              <a:t>              Did you know? </a:t>
            </a:r>
          </a:p>
          <a:p>
            <a:pPr>
              <a:lnSpc>
                <a:spcPct val="120000"/>
              </a:lnSpc>
              <a:defRPr sz="4800">
                <a:solidFill>
                  <a:srgbClr val="F2F3F2"/>
                </a:solidFill>
              </a:defRPr>
            </a:pPr>
            <a:r>
              <a:t>There are 3 types of epinephrine auto-injectors available in Canada.</a:t>
            </a:r>
          </a:p>
        </p:txBody>
      </p:sp>
      <p:sp>
        <p:nvSpPr>
          <p:cNvPr id="557" name="Circle"/>
          <p:cNvSpPr/>
          <p:nvPr/>
        </p:nvSpPr>
        <p:spPr>
          <a:xfrm>
            <a:off x="1420385" y="7935548"/>
            <a:ext cx="2279739" cy="227974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58" name="?"/>
          <p:cNvSpPr txBox="1"/>
          <p:nvPr/>
        </p:nvSpPr>
        <p:spPr>
          <a:xfrm>
            <a:off x="2036491" y="7663660"/>
            <a:ext cx="1276127" cy="2773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defTabSz="1371600">
              <a:spcBef>
                <a:spcPts val="1200"/>
              </a:spcBef>
              <a:defRPr sz="15000" b="1">
                <a:solidFill>
                  <a:srgbClr val="FFFFFF"/>
                </a:solidFill>
                <a:latin typeface="Open Sans"/>
                <a:ea typeface="Open Sans"/>
                <a:cs typeface="Open Sans"/>
                <a:sym typeface="Open Sans"/>
              </a:defRPr>
            </a:lvl1pPr>
          </a:lstStyle>
          <a:p>
            <a:r>
              <a:t>?</a:t>
            </a:r>
          </a:p>
        </p:txBody>
      </p:sp>
      <p:pic>
        <p:nvPicPr>
          <p:cNvPr id="559"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sp>
        <p:nvSpPr>
          <p:cNvPr id="560" name="School program for grades 4 to 6"/>
          <p:cNvSpPr txBox="1"/>
          <p:nvPr/>
        </p:nvSpPr>
        <p:spPr>
          <a:xfrm>
            <a:off x="13927239" y="4392669"/>
            <a:ext cx="1954201" cy="785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876674">
              <a:lnSpc>
                <a:spcPct val="108000"/>
              </a:lnSpc>
              <a:defRPr sz="3000" i="1">
                <a:solidFill>
                  <a:srgbClr val="999999"/>
                </a:solidFill>
              </a:defRPr>
            </a:pPr>
            <a:r>
              <a:t>EpiPen</a:t>
            </a:r>
            <a:r>
              <a:rPr baseline="31999"/>
              <a:t>®</a:t>
            </a:r>
          </a:p>
        </p:txBody>
      </p:sp>
      <p:sp>
        <p:nvSpPr>
          <p:cNvPr id="561" name="School program for grades 4 to 6"/>
          <p:cNvSpPr txBox="1"/>
          <p:nvPr/>
        </p:nvSpPr>
        <p:spPr>
          <a:xfrm>
            <a:off x="20768305" y="4392669"/>
            <a:ext cx="2438293" cy="785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876674">
              <a:lnSpc>
                <a:spcPct val="108000"/>
              </a:lnSpc>
              <a:defRPr sz="3000" i="1">
                <a:solidFill>
                  <a:srgbClr val="999999"/>
                </a:solidFill>
              </a:defRPr>
            </a:pPr>
            <a:r>
              <a:t>Emerade</a:t>
            </a:r>
            <a:r>
              <a:rPr baseline="31999"/>
              <a:t>®</a:t>
            </a:r>
          </a:p>
        </p:txBody>
      </p:sp>
      <p:sp>
        <p:nvSpPr>
          <p:cNvPr id="562" name="School program for grades 4 to 6"/>
          <p:cNvSpPr txBox="1"/>
          <p:nvPr/>
        </p:nvSpPr>
        <p:spPr>
          <a:xfrm>
            <a:off x="21394839" y="10684549"/>
            <a:ext cx="2768987" cy="800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876674">
              <a:lnSpc>
                <a:spcPct val="108000"/>
              </a:lnSpc>
              <a:defRPr sz="3000" i="1">
                <a:solidFill>
                  <a:srgbClr val="999999"/>
                </a:solidFill>
              </a:defRPr>
            </a:pPr>
            <a:r>
              <a:t>ALLERJECT</a:t>
            </a:r>
            <a:r>
              <a:rPr baseline="31999"/>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018095"/>
                </a:solidFill>
              </a:defRPr>
            </a:pPr>
            <a:endParaRPr/>
          </a:p>
        </p:txBody>
      </p:sp>
      <p:sp>
        <p:nvSpPr>
          <p:cNvPr id="225" name="Module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Modules</a:t>
            </a:r>
          </a:p>
        </p:txBody>
      </p:sp>
      <p:grpSp>
        <p:nvGrpSpPr>
          <p:cNvPr id="230" name="Group"/>
          <p:cNvGrpSpPr/>
          <p:nvPr/>
        </p:nvGrpSpPr>
        <p:grpSpPr>
          <a:xfrm>
            <a:off x="1222992" y="5626098"/>
            <a:ext cx="21921107" cy="1799324"/>
            <a:chOff x="0" y="0"/>
            <a:chExt cx="21921105" cy="1799323"/>
          </a:xfrm>
        </p:grpSpPr>
        <p:sp>
          <p:nvSpPr>
            <p:cNvPr id="226" name="Rounded Rectangle"/>
            <p:cNvSpPr/>
            <p:nvPr/>
          </p:nvSpPr>
          <p:spPr>
            <a:xfrm>
              <a:off x="0" y="0"/>
              <a:ext cx="5022580" cy="1651002"/>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27" name="Rounded Rectangle"/>
            <p:cNvSpPr/>
            <p:nvPr/>
          </p:nvSpPr>
          <p:spPr>
            <a:xfrm>
              <a:off x="5455723" y="0"/>
              <a:ext cx="16465384" cy="1651002"/>
            </a:xfrm>
            <a:prstGeom prst="roundRect">
              <a:avLst>
                <a:gd name="adj" fmla="val 3006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28" name="About allergic reactions and anaphylaxis"/>
            <p:cNvSpPr txBox="1"/>
            <p:nvPr/>
          </p:nvSpPr>
          <p:spPr>
            <a:xfrm>
              <a:off x="5897474" y="266701"/>
              <a:ext cx="15993299"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nSpc>
                  <a:spcPct val="90000"/>
                </a:lnSpc>
                <a:defRPr sz="6800">
                  <a:solidFill>
                    <a:srgbClr val="FFFFFF"/>
                  </a:solidFill>
                </a:defRPr>
              </a:lvl1pPr>
            </a:lstStyle>
            <a:p>
              <a:r>
                <a:t>About allergic reactions and anaphylaxis</a:t>
              </a:r>
            </a:p>
          </p:txBody>
        </p:sp>
        <p:sp>
          <p:nvSpPr>
            <p:cNvPr id="229" name="Module 2"/>
            <p:cNvSpPr txBox="1"/>
            <p:nvPr/>
          </p:nvSpPr>
          <p:spPr>
            <a:xfrm>
              <a:off x="478808" y="266701"/>
              <a:ext cx="4064963"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2</a:t>
              </a:r>
            </a:p>
          </p:txBody>
        </p:sp>
      </p:grpSp>
      <p:sp>
        <p:nvSpPr>
          <p:cNvPr id="231" name="Rounded Rectangle"/>
          <p:cNvSpPr/>
          <p:nvPr/>
        </p:nvSpPr>
        <p:spPr>
          <a:xfrm>
            <a:off x="1219200" y="3602566"/>
            <a:ext cx="5022580" cy="1651002"/>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32" name="Rounded Rectangle"/>
          <p:cNvSpPr/>
          <p:nvPr/>
        </p:nvSpPr>
        <p:spPr>
          <a:xfrm>
            <a:off x="6674922" y="3602566"/>
            <a:ext cx="8037348" cy="1651002"/>
          </a:xfrm>
          <a:prstGeom prst="roundRect">
            <a:avLst>
              <a:gd name="adj" fmla="val 30069"/>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33" name="About food allergy"/>
          <p:cNvSpPr txBox="1"/>
          <p:nvPr/>
        </p:nvSpPr>
        <p:spPr>
          <a:xfrm>
            <a:off x="7099741" y="3856566"/>
            <a:ext cx="8240783"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6800">
                <a:solidFill>
                  <a:srgbClr val="FFFFFF"/>
                </a:solidFill>
              </a:defRPr>
            </a:lvl1pPr>
          </a:lstStyle>
          <a:p>
            <a:r>
              <a:t>About food allergy</a:t>
            </a:r>
          </a:p>
        </p:txBody>
      </p:sp>
      <p:sp>
        <p:nvSpPr>
          <p:cNvPr id="234" name="Module 1"/>
          <p:cNvSpPr txBox="1"/>
          <p:nvPr/>
        </p:nvSpPr>
        <p:spPr>
          <a:xfrm>
            <a:off x="1714942" y="3856566"/>
            <a:ext cx="4031096"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gn="ctr">
              <a:lnSpc>
                <a:spcPct val="90000"/>
              </a:lnSpc>
              <a:defRPr sz="6800" b="1" i="1">
                <a:solidFill>
                  <a:srgbClr val="FFFFFF"/>
                </a:solidFill>
              </a:defRPr>
            </a:lvl1pPr>
          </a:lstStyle>
          <a:p>
            <a:r>
              <a:t>Module 1</a:t>
            </a:r>
          </a:p>
        </p:txBody>
      </p:sp>
      <p:grpSp>
        <p:nvGrpSpPr>
          <p:cNvPr id="239" name="Group"/>
          <p:cNvGrpSpPr/>
          <p:nvPr/>
        </p:nvGrpSpPr>
        <p:grpSpPr>
          <a:xfrm>
            <a:off x="1219199" y="9711266"/>
            <a:ext cx="16192512" cy="1786623"/>
            <a:chOff x="0" y="0"/>
            <a:chExt cx="16192511" cy="1786622"/>
          </a:xfrm>
        </p:grpSpPr>
        <p:sp>
          <p:nvSpPr>
            <p:cNvPr id="235" name="Rounded Rectangle"/>
            <p:cNvSpPr/>
            <p:nvPr/>
          </p:nvSpPr>
          <p:spPr>
            <a:xfrm>
              <a:off x="-1" y="0"/>
              <a:ext cx="5022580" cy="1651003"/>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36" name="Rounded Rectangle"/>
            <p:cNvSpPr/>
            <p:nvPr/>
          </p:nvSpPr>
          <p:spPr>
            <a:xfrm>
              <a:off x="5455722" y="0"/>
              <a:ext cx="10168526" cy="1651002"/>
            </a:xfrm>
            <a:prstGeom prst="roundRect">
              <a:avLst>
                <a:gd name="adj" fmla="val 30069"/>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37" name="Being a food allergy ally"/>
            <p:cNvSpPr txBox="1"/>
            <p:nvPr/>
          </p:nvSpPr>
          <p:spPr>
            <a:xfrm>
              <a:off x="5875604" y="254000"/>
              <a:ext cx="10316907"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nSpc>
                  <a:spcPct val="90000"/>
                </a:lnSpc>
                <a:defRPr sz="6800">
                  <a:solidFill>
                    <a:srgbClr val="FFFFFF"/>
                  </a:solidFill>
                </a:defRPr>
              </a:lvl1pPr>
            </a:lstStyle>
            <a:p>
              <a:r>
                <a:t>Being a food allergy ally</a:t>
              </a:r>
            </a:p>
          </p:txBody>
        </p:sp>
        <p:sp>
          <p:nvSpPr>
            <p:cNvPr id="238" name="Module 4"/>
            <p:cNvSpPr txBox="1"/>
            <p:nvPr/>
          </p:nvSpPr>
          <p:spPr>
            <a:xfrm>
              <a:off x="478806" y="254000"/>
              <a:ext cx="4064965"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4</a:t>
              </a:r>
            </a:p>
          </p:txBody>
        </p:sp>
      </p:grpSp>
      <p:grpSp>
        <p:nvGrpSpPr>
          <p:cNvPr id="244" name="Group"/>
          <p:cNvGrpSpPr/>
          <p:nvPr/>
        </p:nvGrpSpPr>
        <p:grpSpPr>
          <a:xfrm>
            <a:off x="1219200" y="7675033"/>
            <a:ext cx="15972162" cy="1786622"/>
            <a:chOff x="0" y="0"/>
            <a:chExt cx="15972162" cy="1786621"/>
          </a:xfrm>
        </p:grpSpPr>
        <p:sp>
          <p:nvSpPr>
            <p:cNvPr id="240" name="Rounded Rectangle"/>
            <p:cNvSpPr/>
            <p:nvPr/>
          </p:nvSpPr>
          <p:spPr>
            <a:xfrm>
              <a:off x="-1" y="-1"/>
              <a:ext cx="5022580" cy="1651004"/>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41" name="Rounded Rectangle"/>
            <p:cNvSpPr/>
            <p:nvPr/>
          </p:nvSpPr>
          <p:spPr>
            <a:xfrm>
              <a:off x="5455722" y="-1"/>
              <a:ext cx="9401334" cy="1651003"/>
            </a:xfrm>
            <a:prstGeom prst="roundRect">
              <a:avLst>
                <a:gd name="adj" fmla="val 30069"/>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42" name="Managing food allergy"/>
            <p:cNvSpPr txBox="1"/>
            <p:nvPr/>
          </p:nvSpPr>
          <p:spPr>
            <a:xfrm>
              <a:off x="5803637" y="254000"/>
              <a:ext cx="10168525" cy="15326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nSpc>
                  <a:spcPct val="90000"/>
                </a:lnSpc>
                <a:defRPr sz="6800">
                  <a:solidFill>
                    <a:srgbClr val="FFFFFF"/>
                  </a:solidFill>
                </a:defRPr>
              </a:lvl1pPr>
            </a:lstStyle>
            <a:p>
              <a:r>
                <a:t>Managing food allergy</a:t>
              </a:r>
            </a:p>
          </p:txBody>
        </p:sp>
        <p:sp>
          <p:nvSpPr>
            <p:cNvPr id="243" name="Module 3"/>
            <p:cNvSpPr txBox="1"/>
            <p:nvPr/>
          </p:nvSpPr>
          <p:spPr>
            <a:xfrm>
              <a:off x="424804" y="254000"/>
              <a:ext cx="4172969" cy="15326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3</a:t>
              </a:r>
            </a:p>
          </p:txBody>
        </p:sp>
      </p:grpSp>
      <p:pic>
        <p:nvPicPr>
          <p:cNvPr id="245" name="AAFA_Logo_Horiz.pdf" descr="AAFA_Logo_Horiz.pdf"/>
          <p:cNvPicPr>
            <a:picLocks noChangeAspect="1"/>
          </p:cNvPicPr>
          <p:nvPr/>
        </p:nvPicPr>
        <p:blipFill>
          <a:blip r:embed="rId2"/>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67" name="Let’s practice: watch this video"/>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Let’s practice: watch this video</a:t>
            </a:r>
          </a:p>
        </p:txBody>
      </p:sp>
      <p:sp>
        <p:nvSpPr>
          <p:cNvPr id="568" name="Circle"/>
          <p:cNvSpPr/>
          <p:nvPr/>
        </p:nvSpPr>
        <p:spPr>
          <a:xfrm>
            <a:off x="1303792" y="9701948"/>
            <a:ext cx="1787645"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69" name="Circle"/>
          <p:cNvSpPr/>
          <p:nvPr/>
        </p:nvSpPr>
        <p:spPr>
          <a:xfrm>
            <a:off x="2757975" y="8339756"/>
            <a:ext cx="1404785" cy="140478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0" name="Circle"/>
          <p:cNvSpPr/>
          <p:nvPr/>
        </p:nvSpPr>
        <p:spPr>
          <a:xfrm>
            <a:off x="20221241" y="70555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1" name="Circle"/>
          <p:cNvSpPr/>
          <p:nvPr/>
        </p:nvSpPr>
        <p:spPr>
          <a:xfrm>
            <a:off x="20081760" y="44152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2" name="Circle"/>
          <p:cNvSpPr/>
          <p:nvPr/>
        </p:nvSpPr>
        <p:spPr>
          <a:xfrm>
            <a:off x="3472696" y="10182869"/>
            <a:ext cx="825799"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3" name="Circle"/>
          <p:cNvSpPr/>
          <p:nvPr/>
        </p:nvSpPr>
        <p:spPr>
          <a:xfrm>
            <a:off x="21908988" y="67835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74"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
        <p:nvSpPr>
          <p:cNvPr id="575" name="Subtitle 2">
            <a:hlinkClick r:id="rId4"/>
          </p:cNvPr>
          <p:cNvSpPr txBox="1"/>
          <p:nvPr/>
        </p:nvSpPr>
        <p:spPr>
          <a:xfrm>
            <a:off x="8368417" y="11853333"/>
            <a:ext cx="8009795" cy="82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foodallergycanada.ca/EpiTraining</a:t>
            </a:r>
          </a:p>
        </p:txBody>
      </p:sp>
      <p:grpSp>
        <p:nvGrpSpPr>
          <p:cNvPr id="582" name="Group">
            <a:hlinkClick r:id="rId4"/>
          </p:cNvPr>
          <p:cNvGrpSpPr/>
          <p:nvPr/>
        </p:nvGrpSpPr>
        <p:grpSpPr>
          <a:xfrm>
            <a:off x="5023205" y="2978710"/>
            <a:ext cx="14473327" cy="8846694"/>
            <a:chOff x="-1" y="0"/>
            <a:chExt cx="14473325" cy="8846693"/>
          </a:xfrm>
        </p:grpSpPr>
        <p:sp>
          <p:nvSpPr>
            <p:cNvPr id="576" name="Rectangle"/>
            <p:cNvSpPr/>
            <p:nvPr/>
          </p:nvSpPr>
          <p:spPr>
            <a:xfrm rot="180000">
              <a:off x="202884"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577" name="Rectangle"/>
            <p:cNvSpPr/>
            <p:nvPr/>
          </p:nvSpPr>
          <p:spPr>
            <a:xfrm rot="21420000">
              <a:off x="202885" y="362554"/>
              <a:ext cx="14067553" cy="8121586"/>
            </a:xfrm>
            <a:prstGeom prst="rect">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578" name="Icon_Play_Black.pdf" descr="Icon_Play_Black.pdf"/>
            <p:cNvPicPr>
              <a:picLocks noChangeAspect="1"/>
            </p:cNvPicPr>
            <p:nvPr/>
          </p:nvPicPr>
          <p:blipFill>
            <a:blip r:embed="rId5">
              <a:alphaModFix amt="25000"/>
            </a:blip>
            <a:stretch>
              <a:fillRect/>
            </a:stretch>
          </p:blipFill>
          <p:spPr>
            <a:xfrm rot="21540000">
              <a:off x="4585157" y="1819902"/>
              <a:ext cx="5239961" cy="5239960"/>
            </a:xfrm>
            <a:prstGeom prst="rect">
              <a:avLst/>
            </a:prstGeom>
            <a:ln w="12700" cap="flat">
              <a:noFill/>
              <a:miter lim="400000"/>
            </a:ln>
            <a:effectLst/>
          </p:spPr>
        </p:pic>
        <p:grpSp>
          <p:nvGrpSpPr>
            <p:cNvPr id="581" name="Group"/>
            <p:cNvGrpSpPr/>
            <p:nvPr/>
          </p:nvGrpSpPr>
          <p:grpSpPr>
            <a:xfrm>
              <a:off x="819266" y="653876"/>
              <a:ext cx="12846496" cy="7571348"/>
              <a:chOff x="0" y="1"/>
              <a:chExt cx="12846494" cy="7571347"/>
            </a:xfrm>
          </p:grpSpPr>
          <p:pic>
            <p:nvPicPr>
              <p:cNvPr id="579" name="Picture 9" descr="Picture 9"/>
              <p:cNvPicPr>
                <a:picLocks noChangeAspect="1"/>
              </p:cNvPicPr>
              <p:nvPr/>
            </p:nvPicPr>
            <p:blipFill>
              <a:blip r:embed="rId6"/>
              <a:srcRect l="16423" t="16592" r="7193" b="2496"/>
              <a:stretch>
                <a:fillRect/>
              </a:stretch>
            </p:blipFill>
            <p:spPr>
              <a:xfrm rot="21300000">
                <a:off x="260763" y="524686"/>
                <a:ext cx="12324970" cy="6521977"/>
              </a:xfrm>
              <a:prstGeom prst="rect">
                <a:avLst/>
              </a:prstGeom>
              <a:ln w="12700" cap="flat">
                <a:noFill/>
                <a:miter lim="400000"/>
              </a:ln>
              <a:effectLst/>
            </p:spPr>
          </p:pic>
          <p:pic>
            <p:nvPicPr>
              <p:cNvPr id="580" name="Icon_Play.pdf" descr="Icon_Play.pdf"/>
              <p:cNvPicPr>
                <a:picLocks noChangeAspect="1"/>
              </p:cNvPicPr>
              <p:nvPr/>
            </p:nvPicPr>
            <p:blipFill>
              <a:blip r:embed="rId7">
                <a:alphaModFix amt="20000"/>
              </a:blip>
              <a:stretch>
                <a:fillRect/>
              </a:stretch>
            </p:blipFill>
            <p:spPr>
              <a:xfrm rot="21300000">
                <a:off x="3909902" y="1313165"/>
                <a:ext cx="5038053" cy="5038054"/>
              </a:xfrm>
              <a:prstGeom prst="rect">
                <a:avLst/>
              </a:prstGeom>
              <a:ln w="12700" cap="flat">
                <a:noFill/>
                <a:miter lim="400000"/>
              </a:ln>
              <a:effectLst/>
            </p:spPr>
          </p:pic>
        </p:gr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Circle"/>
          <p:cNvSpPr/>
          <p:nvPr/>
        </p:nvSpPr>
        <p:spPr>
          <a:xfrm>
            <a:off x="17177607" y="3136062"/>
            <a:ext cx="6232053" cy="6232053"/>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87" name="FAC-Injector_Side.jpeg" descr="FAC-Injector_Side.jpeg"/>
          <p:cNvPicPr>
            <a:picLocks noChangeAspect="1"/>
          </p:cNvPicPr>
          <p:nvPr/>
        </p:nvPicPr>
        <p:blipFill>
          <a:blip r:embed="rId3"/>
          <a:srcRect r="3" b="3"/>
          <a:stretch>
            <a:fillRect/>
          </a:stretch>
        </p:blipFill>
        <p:spPr>
          <a:xfrm flipH="1">
            <a:off x="17612411" y="3409524"/>
            <a:ext cx="5491957" cy="54919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3" y="1055"/>
                  <a:pt x="3164" y="3164"/>
                </a:cubicBezTo>
                <a:cubicBezTo>
                  <a:pt x="1055" y="5273"/>
                  <a:pt x="0" y="8036"/>
                  <a:pt x="0" y="10800"/>
                </a:cubicBezTo>
                <a:cubicBezTo>
                  <a:pt x="0" y="13564"/>
                  <a:pt x="1055" y="16329"/>
                  <a:pt x="3164" y="18438"/>
                </a:cubicBezTo>
                <a:cubicBezTo>
                  <a:pt x="5273" y="20546"/>
                  <a:pt x="8036" y="21600"/>
                  <a:pt x="10800" y="21600"/>
                </a:cubicBezTo>
                <a:cubicBezTo>
                  <a:pt x="13564" y="21600"/>
                  <a:pt x="16329" y="20546"/>
                  <a:pt x="18438" y="18438"/>
                </a:cubicBezTo>
                <a:cubicBezTo>
                  <a:pt x="20546" y="16329"/>
                  <a:pt x="21600" y="13564"/>
                  <a:pt x="21600" y="10800"/>
                </a:cubicBezTo>
                <a:cubicBezTo>
                  <a:pt x="21600" y="8036"/>
                  <a:pt x="20546" y="5273"/>
                  <a:pt x="18438" y="3164"/>
                </a:cubicBezTo>
                <a:cubicBezTo>
                  <a:pt x="16329" y="1055"/>
                  <a:pt x="13564" y="0"/>
                  <a:pt x="10800" y="0"/>
                </a:cubicBezTo>
                <a:close/>
              </a:path>
            </a:pathLst>
          </a:custGeom>
          <a:ln w="12700">
            <a:miter lim="400000"/>
          </a:ln>
        </p:spPr>
      </p:pic>
      <p:sp>
        <p:nvSpPr>
          <p:cNvPr id="588" name="Rounded Rectangle"/>
          <p:cNvSpPr/>
          <p:nvPr/>
        </p:nvSpPr>
        <p:spPr>
          <a:xfrm>
            <a:off x="16628814" y="3892825"/>
            <a:ext cx="2286002" cy="901702"/>
          </a:xfrm>
          <a:prstGeom prst="roundRect">
            <a:avLst>
              <a:gd name="adj" fmla="val 21127"/>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89" name="Circle"/>
          <p:cNvSpPr/>
          <p:nvPr/>
        </p:nvSpPr>
        <p:spPr>
          <a:xfrm>
            <a:off x="9266552" y="3136062"/>
            <a:ext cx="6232053" cy="623205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90" name="FAC-EmergencyCall.pdf" descr="FAC-EmergencyCall.pdf"/>
          <p:cNvPicPr>
            <a:picLocks noChangeAspect="1"/>
          </p:cNvPicPr>
          <p:nvPr/>
        </p:nvPicPr>
        <p:blipFill>
          <a:blip r:embed="rId4"/>
          <a:srcRect l="28121" t="17416" r="21141" b="17417"/>
          <a:stretch>
            <a:fillRect/>
          </a:stretch>
        </p:blipFill>
        <p:spPr>
          <a:xfrm rot="900000">
            <a:off x="9573362" y="3465253"/>
            <a:ext cx="5380122" cy="5380532"/>
          </a:xfrm>
          <a:custGeom>
            <a:avLst/>
            <a:gdLst/>
            <a:ahLst/>
            <a:cxnLst>
              <a:cxn ang="0">
                <a:pos x="wd2" y="hd2"/>
              </a:cxn>
              <a:cxn ang="5400000">
                <a:pos x="wd2" y="hd2"/>
              </a:cxn>
              <a:cxn ang="10800000">
                <a:pos x="wd2" y="hd2"/>
              </a:cxn>
              <a:cxn ang="16200000">
                <a:pos x="wd2" y="hd2"/>
              </a:cxn>
            </a:cxnLst>
            <a:rect l="0" t="0" r="r" b="b"/>
            <a:pathLst>
              <a:path w="19678" h="20595" extrusionOk="0">
                <a:moveTo>
                  <a:pt x="9838" y="0"/>
                </a:moveTo>
                <a:cubicBezTo>
                  <a:pt x="7320"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6" y="0"/>
                  <a:pt x="9838" y="0"/>
                </a:cubicBezTo>
                <a:close/>
              </a:path>
            </a:pathLst>
          </a:custGeom>
          <a:ln w="12700">
            <a:miter lim="400000"/>
          </a:ln>
        </p:spPr>
      </p:pic>
      <p:sp>
        <p:nvSpPr>
          <p:cNvPr id="591" name="Rounded Rectangle"/>
          <p:cNvSpPr/>
          <p:nvPr/>
        </p:nvSpPr>
        <p:spPr>
          <a:xfrm>
            <a:off x="8926600" y="3892825"/>
            <a:ext cx="2286002" cy="901702"/>
          </a:xfrm>
          <a:prstGeom prst="roundRect">
            <a:avLst>
              <a:gd name="adj" fmla="val 21127"/>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92" name="Circle"/>
          <p:cNvSpPr/>
          <p:nvPr/>
        </p:nvSpPr>
        <p:spPr>
          <a:xfrm>
            <a:off x="1443919" y="3136062"/>
            <a:ext cx="6232054" cy="623205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93" name="FAC-Injector_Side.jpeg" descr="FAC-Injector_Side.jpeg"/>
          <p:cNvPicPr>
            <a:picLocks noChangeAspect="1"/>
          </p:cNvPicPr>
          <p:nvPr/>
        </p:nvPicPr>
        <p:blipFill>
          <a:blip r:embed="rId3"/>
          <a:stretch>
            <a:fillRect/>
          </a:stretch>
        </p:blipFill>
        <p:spPr>
          <a:xfrm>
            <a:off x="1650854" y="3361607"/>
            <a:ext cx="5587909" cy="55879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1054"/>
                  <a:pt x="3163" y="3163"/>
                </a:cubicBezTo>
                <a:cubicBezTo>
                  <a:pt x="1054" y="5272"/>
                  <a:pt x="0" y="8036"/>
                  <a:pt x="0" y="10800"/>
                </a:cubicBezTo>
                <a:cubicBezTo>
                  <a:pt x="0" y="13564"/>
                  <a:pt x="1054" y="16328"/>
                  <a:pt x="3163" y="18437"/>
                </a:cubicBezTo>
                <a:cubicBezTo>
                  <a:pt x="5272" y="20546"/>
                  <a:pt x="8036" y="21600"/>
                  <a:pt x="10800" y="21600"/>
                </a:cubicBezTo>
                <a:cubicBezTo>
                  <a:pt x="13564" y="21600"/>
                  <a:pt x="16328" y="20546"/>
                  <a:pt x="18437" y="18437"/>
                </a:cubicBezTo>
                <a:cubicBezTo>
                  <a:pt x="20546" y="16328"/>
                  <a:pt x="21600" y="13564"/>
                  <a:pt x="21600" y="10800"/>
                </a:cubicBezTo>
                <a:cubicBezTo>
                  <a:pt x="21600" y="8036"/>
                  <a:pt x="20546" y="5272"/>
                  <a:pt x="18437" y="3163"/>
                </a:cubicBezTo>
                <a:cubicBezTo>
                  <a:pt x="16328" y="1054"/>
                  <a:pt x="13564" y="0"/>
                  <a:pt x="10800" y="0"/>
                </a:cubicBezTo>
                <a:close/>
              </a:path>
            </a:pathLst>
          </a:custGeom>
          <a:ln w="12700">
            <a:miter lim="400000"/>
          </a:ln>
        </p:spPr>
      </p:pic>
      <p:sp>
        <p:nvSpPr>
          <p:cNvPr id="594" name="Rounded Rectangle"/>
          <p:cNvSpPr/>
          <p:nvPr/>
        </p:nvSpPr>
        <p:spPr>
          <a:xfrm>
            <a:off x="957100" y="3892825"/>
            <a:ext cx="2286001" cy="901702"/>
          </a:xfrm>
          <a:prstGeom prst="roundRect">
            <a:avLst>
              <a:gd name="adj" fmla="val 21127"/>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95"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96" name="Step 1"/>
          <p:cNvSpPr txBox="1"/>
          <p:nvPr/>
        </p:nvSpPr>
        <p:spPr>
          <a:xfrm>
            <a:off x="1103408" y="3881796"/>
            <a:ext cx="2300648" cy="923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800" b="1" i="1">
                <a:solidFill>
                  <a:srgbClr val="FFFFFF"/>
                </a:solidFill>
              </a:defRPr>
            </a:lvl1pPr>
          </a:lstStyle>
          <a:p>
            <a:r>
              <a:t>Step 1</a:t>
            </a:r>
          </a:p>
        </p:txBody>
      </p:sp>
      <p:sp>
        <p:nvSpPr>
          <p:cNvPr id="597" name="Step 3"/>
          <p:cNvSpPr txBox="1"/>
          <p:nvPr/>
        </p:nvSpPr>
        <p:spPr>
          <a:xfrm>
            <a:off x="16735145" y="3882580"/>
            <a:ext cx="2300648" cy="923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800" b="1" i="1">
                <a:solidFill>
                  <a:srgbClr val="FFFFFF"/>
                </a:solidFill>
              </a:defRPr>
            </a:lvl1pPr>
          </a:lstStyle>
          <a:p>
            <a:r>
              <a:t>Step 3</a:t>
            </a:r>
          </a:p>
        </p:txBody>
      </p:sp>
      <p:sp>
        <p:nvSpPr>
          <p:cNvPr id="598" name="Step 2"/>
          <p:cNvSpPr txBox="1"/>
          <p:nvPr/>
        </p:nvSpPr>
        <p:spPr>
          <a:xfrm>
            <a:off x="9084375" y="3881796"/>
            <a:ext cx="2300648" cy="923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800" b="1" i="1">
                <a:solidFill>
                  <a:srgbClr val="FFFFFF"/>
                </a:solidFill>
              </a:defRPr>
            </a:lvl1pPr>
          </a:lstStyle>
          <a:p>
            <a:r>
              <a:t>Step 2</a:t>
            </a:r>
          </a:p>
        </p:txBody>
      </p:sp>
      <p:sp>
        <p:nvSpPr>
          <p:cNvPr id="599" name="Give an epinephrine auto-injector  (e.g. EpiPen®, ALLERJECT®,  Emerade™) right away. Follow  the instructions on the device."/>
          <p:cNvSpPr txBox="1"/>
          <p:nvPr/>
        </p:nvSpPr>
        <p:spPr>
          <a:xfrm>
            <a:off x="1016001" y="9685845"/>
            <a:ext cx="7546701" cy="2849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spcBef>
                <a:spcPts val="1200"/>
              </a:spcBef>
              <a:defRPr>
                <a:solidFill>
                  <a:srgbClr val="636466"/>
                </a:solidFill>
              </a:defRPr>
            </a:pPr>
            <a:r>
              <a:t>Give an </a:t>
            </a:r>
            <a:r>
              <a:rPr b="1"/>
              <a:t>epinephrine auto-injector</a:t>
            </a:r>
            <a:r>
              <a:t> </a:t>
            </a:r>
            <a:br/>
            <a:r>
              <a:t>(e.g. EpiPen</a:t>
            </a:r>
            <a:r>
              <a:rPr baseline="31999"/>
              <a:t>®</a:t>
            </a:r>
            <a:r>
              <a:t>, ALLERJECT</a:t>
            </a:r>
            <a:r>
              <a:rPr baseline="31999"/>
              <a:t>®</a:t>
            </a:r>
            <a:r>
              <a:t>, </a:t>
            </a:r>
            <a:br/>
            <a:r>
              <a:t>Emerade</a:t>
            </a:r>
            <a:r>
              <a:rPr baseline="31999"/>
              <a:t>™</a:t>
            </a:r>
            <a:r>
              <a:t>) right away. Follow </a:t>
            </a:r>
            <a:br/>
            <a:r>
              <a:t>the instructions on the device.</a:t>
            </a:r>
          </a:p>
        </p:txBody>
      </p:sp>
      <p:sp>
        <p:nvSpPr>
          <p:cNvPr id="600" name="Call 9-1-1 or your local EMS immediately and tell them someone is having an anaphylactic reaction."/>
          <p:cNvSpPr txBox="1"/>
          <p:nvPr/>
        </p:nvSpPr>
        <p:spPr>
          <a:xfrm>
            <a:off x="9430722" y="9685845"/>
            <a:ext cx="6645218" cy="3237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57200">
              <a:lnSpc>
                <a:spcPct val="120000"/>
              </a:lnSpc>
              <a:spcBef>
                <a:spcPts val="1200"/>
              </a:spcBef>
              <a:defRPr b="1">
                <a:solidFill>
                  <a:srgbClr val="636466"/>
                </a:solidFill>
              </a:defRPr>
            </a:pPr>
            <a:r>
              <a:t>Call 9-1-1</a:t>
            </a:r>
            <a:r>
              <a:rPr b="0"/>
              <a:t> or your local EMS immediately and tell them someone is having an anaphylactic reaction. </a:t>
            </a:r>
          </a:p>
        </p:txBody>
      </p:sp>
      <p:sp>
        <p:nvSpPr>
          <p:cNvPr id="601" name="Use a second auto-injector as early as 5 minutes after giving the first dose if there is no improvement in symptoms."/>
          <p:cNvSpPr txBox="1"/>
          <p:nvPr/>
        </p:nvSpPr>
        <p:spPr>
          <a:xfrm>
            <a:off x="16943962" y="9685845"/>
            <a:ext cx="6699346" cy="268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57200">
              <a:lnSpc>
                <a:spcPct val="120000"/>
              </a:lnSpc>
              <a:spcBef>
                <a:spcPts val="1000"/>
              </a:spcBef>
              <a:defRPr>
                <a:solidFill>
                  <a:srgbClr val="636466"/>
                </a:solidFill>
              </a:defRPr>
            </a:pPr>
            <a:r>
              <a:t>Use a </a:t>
            </a:r>
            <a:r>
              <a:rPr b="1"/>
              <a:t>second auto-injector</a:t>
            </a:r>
            <a:r>
              <a:t> as early as 5 minutes after giving the first dose if there is no improvement in symptoms.</a:t>
            </a:r>
          </a:p>
        </p:txBody>
      </p:sp>
      <p:sp>
        <p:nvSpPr>
          <p:cNvPr id="602" name="5 steps for treating anaphylaxis"/>
          <p:cNvSpPr txBox="1"/>
          <p:nvPr/>
        </p:nvSpPr>
        <p:spPr>
          <a:xfrm>
            <a:off x="762000" y="382054"/>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5 steps for treating anaphylaxis</a:t>
            </a:r>
          </a:p>
        </p:txBody>
      </p:sp>
      <p:pic>
        <p:nvPicPr>
          <p:cNvPr id="603"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
        <p:nvSpPr>
          <p:cNvPr id="604" name="TextBox 21"/>
          <p:cNvSpPr txBox="1"/>
          <p:nvPr/>
        </p:nvSpPr>
        <p:spPr>
          <a:xfrm rot="16200000">
            <a:off x="21066564" y="5838607"/>
            <a:ext cx="5940345" cy="503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r">
              <a:defRPr sz="2200">
                <a:solidFill>
                  <a:srgbClr val="636466"/>
                </a:solidFill>
              </a:defRPr>
            </a:pPr>
            <a:r>
              <a:t>Images in steps 1 &amp; 3 courtesy of </a:t>
            </a:r>
            <a:r>
              <a:rPr b="1" u="sng">
                <a:hlinkClick r:id="rId6"/>
              </a:rPr>
              <a:t>Kids’ CAP</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Circle"/>
          <p:cNvSpPr/>
          <p:nvPr/>
        </p:nvSpPr>
        <p:spPr>
          <a:xfrm>
            <a:off x="8929109" y="3140295"/>
            <a:ext cx="6232053" cy="6232054"/>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09" name="FAC-Call_Parents.pdf" descr="FAC-Call_Parents.pdf"/>
          <p:cNvPicPr>
            <a:picLocks noChangeAspect="1"/>
          </p:cNvPicPr>
          <p:nvPr/>
        </p:nvPicPr>
        <p:blipFill>
          <a:blip r:embed="rId3"/>
          <a:srcRect l="18128" t="2189" r="24488" b="14390"/>
          <a:stretch>
            <a:fillRect/>
          </a:stretch>
        </p:blipFill>
        <p:spPr>
          <a:xfrm rot="900000">
            <a:off x="9235920" y="3469486"/>
            <a:ext cx="5380122" cy="5380532"/>
          </a:xfrm>
          <a:custGeom>
            <a:avLst/>
            <a:gdLst/>
            <a:ahLst/>
            <a:cxnLst>
              <a:cxn ang="0">
                <a:pos x="wd2" y="hd2"/>
              </a:cxn>
              <a:cxn ang="5400000">
                <a:pos x="wd2" y="hd2"/>
              </a:cxn>
              <a:cxn ang="10800000">
                <a:pos x="wd2" y="hd2"/>
              </a:cxn>
              <a:cxn ang="16200000">
                <a:pos x="wd2" y="hd2"/>
              </a:cxn>
            </a:cxnLst>
            <a:rect l="0" t="0" r="r" b="b"/>
            <a:pathLst>
              <a:path w="19678" h="20595" extrusionOk="0">
                <a:moveTo>
                  <a:pt x="9838" y="0"/>
                </a:moveTo>
                <a:cubicBezTo>
                  <a:pt x="7320"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6" y="0"/>
                  <a:pt x="9838" y="0"/>
                </a:cubicBezTo>
                <a:close/>
              </a:path>
            </a:pathLst>
          </a:custGeom>
          <a:ln w="12700">
            <a:miter lim="400000"/>
          </a:ln>
        </p:spPr>
      </p:pic>
      <p:sp>
        <p:nvSpPr>
          <p:cNvPr id="610" name="Rounded Rectangle"/>
          <p:cNvSpPr/>
          <p:nvPr/>
        </p:nvSpPr>
        <p:spPr>
          <a:xfrm>
            <a:off x="8640602" y="4527825"/>
            <a:ext cx="2286002" cy="901702"/>
          </a:xfrm>
          <a:prstGeom prst="roundRect">
            <a:avLst>
              <a:gd name="adj" fmla="val 21127"/>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11" name="Circle"/>
          <p:cNvSpPr/>
          <p:nvPr/>
        </p:nvSpPr>
        <p:spPr>
          <a:xfrm>
            <a:off x="1443919" y="3136062"/>
            <a:ext cx="6232054" cy="623205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12" name="AAFA_Ambulance.pdf" descr="AAFA_Ambulance.pdf"/>
          <p:cNvPicPr>
            <a:picLocks noChangeAspect="1"/>
          </p:cNvPicPr>
          <p:nvPr/>
        </p:nvPicPr>
        <p:blipFill>
          <a:blip r:embed="rId4"/>
          <a:srcRect l="22835" t="17244" r="19699" b="9338"/>
          <a:stretch>
            <a:fillRect/>
          </a:stretch>
        </p:blipFill>
        <p:spPr>
          <a:xfrm>
            <a:off x="1650878" y="3475908"/>
            <a:ext cx="5587721" cy="558789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sp>
        <p:nvSpPr>
          <p:cNvPr id="613" name="Rounded Rectangle"/>
          <p:cNvSpPr/>
          <p:nvPr/>
        </p:nvSpPr>
        <p:spPr>
          <a:xfrm>
            <a:off x="995200" y="4527825"/>
            <a:ext cx="2286001" cy="901702"/>
          </a:xfrm>
          <a:prstGeom prst="roundRect">
            <a:avLst>
              <a:gd name="adj" fmla="val 21127"/>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14"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15" name="Rounded Rectangle"/>
          <p:cNvSpPr/>
          <p:nvPr/>
        </p:nvSpPr>
        <p:spPr>
          <a:xfrm>
            <a:off x="17052686" y="3433260"/>
            <a:ext cx="7839314" cy="7916386"/>
          </a:xfrm>
          <a:prstGeom prst="roundRect">
            <a:avLst>
              <a:gd name="adj" fmla="val 6271"/>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16" name="5 steps for treating anaphylaxis"/>
          <p:cNvSpPr txBox="1"/>
          <p:nvPr/>
        </p:nvSpPr>
        <p:spPr>
          <a:xfrm>
            <a:off x="762000" y="382054"/>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5 steps for treating anaphylaxis</a:t>
            </a:r>
          </a:p>
        </p:txBody>
      </p:sp>
      <p:sp>
        <p:nvSpPr>
          <p:cNvPr id="617" name="Step 4"/>
          <p:cNvSpPr txBox="1"/>
          <p:nvPr/>
        </p:nvSpPr>
        <p:spPr>
          <a:xfrm>
            <a:off x="1103408" y="4516796"/>
            <a:ext cx="2300648" cy="923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800" b="1" i="1">
                <a:solidFill>
                  <a:srgbClr val="FFFFFF"/>
                </a:solidFill>
              </a:defRPr>
            </a:lvl1pPr>
          </a:lstStyle>
          <a:p>
            <a:r>
              <a:t>Step 4</a:t>
            </a:r>
          </a:p>
        </p:txBody>
      </p:sp>
      <p:sp>
        <p:nvSpPr>
          <p:cNvPr id="618" name="Step 5"/>
          <p:cNvSpPr txBox="1"/>
          <p:nvPr/>
        </p:nvSpPr>
        <p:spPr>
          <a:xfrm>
            <a:off x="8746932" y="4512562"/>
            <a:ext cx="2300648" cy="923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800" b="1" i="1">
                <a:solidFill>
                  <a:srgbClr val="FFFFFF"/>
                </a:solidFill>
              </a:defRPr>
            </a:lvl1pPr>
          </a:lstStyle>
          <a:p>
            <a:r>
              <a:t>Step 5</a:t>
            </a:r>
          </a:p>
        </p:txBody>
      </p:sp>
      <p:sp>
        <p:nvSpPr>
          <p:cNvPr id="619" name="Go to the nearest hospital right away (ideally by ambulance), even if symptoms are mild or have stopped. The reaction could get worse or come back."/>
          <p:cNvSpPr txBox="1"/>
          <p:nvPr/>
        </p:nvSpPr>
        <p:spPr>
          <a:xfrm>
            <a:off x="1397000" y="9685845"/>
            <a:ext cx="6860144" cy="3337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1810511">
              <a:lnSpc>
                <a:spcPct val="110000"/>
              </a:lnSpc>
              <a:spcBef>
                <a:spcPts val="1100"/>
              </a:spcBef>
              <a:defRPr>
                <a:solidFill>
                  <a:srgbClr val="636466"/>
                </a:solidFill>
              </a:defRPr>
            </a:pPr>
            <a:r>
              <a:t>Go to the nearest </a:t>
            </a:r>
            <a:r>
              <a:rPr b="1"/>
              <a:t>hospital</a:t>
            </a:r>
            <a:r>
              <a:t> right away </a:t>
            </a:r>
            <a:r>
              <a:rPr spc="-102"/>
              <a:t>(ideally by ambulance), </a:t>
            </a:r>
            <a:br>
              <a:rPr spc="-102"/>
            </a:br>
            <a:r>
              <a:rPr spc="-102"/>
              <a:t>even if symptoms </a:t>
            </a:r>
            <a:r>
              <a:t>are mild or have stopped. The reaction could get worse or come back.</a:t>
            </a:r>
          </a:p>
        </p:txBody>
      </p:sp>
      <p:sp>
        <p:nvSpPr>
          <p:cNvPr id="620" name="Call emergency contact person (e.g. parent)."/>
          <p:cNvSpPr txBox="1"/>
          <p:nvPr/>
        </p:nvSpPr>
        <p:spPr>
          <a:xfrm>
            <a:off x="9347279" y="9690079"/>
            <a:ext cx="5903712" cy="15326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57200">
              <a:lnSpc>
                <a:spcPct val="120000"/>
              </a:lnSpc>
              <a:spcBef>
                <a:spcPts val="1200"/>
              </a:spcBef>
              <a:defRPr>
                <a:solidFill>
                  <a:srgbClr val="636466"/>
                </a:solidFill>
              </a:defRPr>
            </a:pPr>
            <a:r>
              <a:t>Call </a:t>
            </a:r>
            <a:r>
              <a:rPr b="1"/>
              <a:t>emergency contact</a:t>
            </a:r>
            <a:r>
              <a:t> person (e.g. parent).</a:t>
            </a:r>
          </a:p>
        </p:txBody>
      </p:sp>
      <p:sp>
        <p:nvSpPr>
          <p:cNvPr id="621" name="The allergic reaction is the reason for going to the hospital, not because epinephrine has been used."/>
          <p:cNvSpPr txBox="1"/>
          <p:nvPr/>
        </p:nvSpPr>
        <p:spPr>
          <a:xfrm>
            <a:off x="17704551" y="6622915"/>
            <a:ext cx="6232050" cy="4450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08000"/>
              </a:lnSpc>
              <a:spcBef>
                <a:spcPts val="1200"/>
              </a:spcBef>
              <a:defRPr sz="4800">
                <a:solidFill>
                  <a:srgbClr val="FFFFFF"/>
                </a:solidFill>
              </a:defRPr>
            </a:pPr>
            <a:r>
              <a:t>The </a:t>
            </a:r>
            <a:r>
              <a:rPr b="1"/>
              <a:t>allergic reaction</a:t>
            </a:r>
            <a:r>
              <a:t> is the reason for going to the hospital, not because epinephrine has been used.</a:t>
            </a:r>
          </a:p>
        </p:txBody>
      </p:sp>
      <p:pic>
        <p:nvPicPr>
          <p:cNvPr id="622" name="IconMedical.pdf" descr="IconMedical.pdf"/>
          <p:cNvPicPr>
            <a:picLocks noChangeAspect="1"/>
          </p:cNvPicPr>
          <p:nvPr/>
        </p:nvPicPr>
        <p:blipFill>
          <a:blip r:embed="rId5"/>
          <a:stretch>
            <a:fillRect/>
          </a:stretch>
        </p:blipFill>
        <p:spPr>
          <a:xfrm>
            <a:off x="17669079" y="3848100"/>
            <a:ext cx="2538871" cy="2538870"/>
          </a:xfrm>
          <a:prstGeom prst="rect">
            <a:avLst/>
          </a:prstGeom>
          <a:ln w="12700">
            <a:miter lim="400000"/>
          </a:ln>
          <a:effectLst>
            <a:outerShdw blurRad="254000" dist="127000" dir="2700000" rotWithShape="0">
              <a:srgbClr val="000000">
                <a:alpha val="20000"/>
              </a:srgbClr>
            </a:outerShdw>
          </a:effectLst>
        </p:spPr>
      </p:pic>
      <p:pic>
        <p:nvPicPr>
          <p:cNvPr id="623"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28" name="5 steps for treating anaphylaxis"/>
          <p:cNvSpPr txBox="1"/>
          <p:nvPr/>
        </p:nvSpPr>
        <p:spPr>
          <a:xfrm>
            <a:off x="762000" y="382054"/>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Body position is important</a:t>
            </a:r>
          </a:p>
        </p:txBody>
      </p:sp>
      <p:pic>
        <p:nvPicPr>
          <p:cNvPr id="629"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
        <p:nvSpPr>
          <p:cNvPr id="630" name="Go to the nearest hospital right away (ideally by ambulance), even if symptoms are mild or have stopped. The reaction could get worse or come back."/>
          <p:cNvSpPr txBox="1"/>
          <p:nvPr/>
        </p:nvSpPr>
        <p:spPr>
          <a:xfrm>
            <a:off x="11394040" y="4348312"/>
            <a:ext cx="11585335" cy="4694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50921" indent="-350921" defTabSz="1810511">
              <a:lnSpc>
                <a:spcPct val="108000"/>
              </a:lnSpc>
              <a:spcBef>
                <a:spcPts val="1200"/>
              </a:spcBef>
              <a:buSzPct val="100000"/>
              <a:buChar char="•"/>
              <a:defRPr sz="4400">
                <a:solidFill>
                  <a:srgbClr val="666666"/>
                </a:solidFill>
              </a:defRPr>
            </a:pPr>
            <a:r>
              <a:t>Have a child </a:t>
            </a:r>
            <a:r>
              <a:rPr b="1"/>
              <a:t>sit or lie down</a:t>
            </a:r>
            <a:r>
              <a:t>. If having trouble breathing, they may prefer to sit.</a:t>
            </a:r>
          </a:p>
          <a:p>
            <a:pPr marL="350921" indent="-350921" defTabSz="1810511">
              <a:lnSpc>
                <a:spcPct val="108000"/>
              </a:lnSpc>
              <a:spcBef>
                <a:spcPts val="1200"/>
              </a:spcBef>
              <a:buSzPct val="100000"/>
              <a:buChar char="•"/>
              <a:defRPr sz="4400">
                <a:solidFill>
                  <a:srgbClr val="666666"/>
                </a:solidFill>
              </a:defRPr>
            </a:pPr>
            <a:r>
              <a:t>You may find it helps to </a:t>
            </a:r>
            <a:r>
              <a:rPr b="1"/>
              <a:t>support or brace their leg</a:t>
            </a:r>
            <a:r>
              <a:t> to reduce movement before giving the epinephrine auto-injector.</a:t>
            </a:r>
          </a:p>
        </p:txBody>
      </p:sp>
      <p:sp>
        <p:nvSpPr>
          <p:cNvPr id="631" name="Subtitle 2"/>
          <p:cNvSpPr txBox="1"/>
          <p:nvPr/>
        </p:nvSpPr>
        <p:spPr>
          <a:xfrm>
            <a:off x="1016000" y="3048000"/>
            <a:ext cx="8257438" cy="1168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08000"/>
              </a:lnSpc>
              <a:spcBef>
                <a:spcPts val="1200"/>
              </a:spcBef>
              <a:defRPr sz="4800" b="1">
                <a:solidFill>
                  <a:srgbClr val="636466"/>
                </a:solidFill>
              </a:defRPr>
            </a:pPr>
            <a:r>
              <a:t>When giving</a:t>
            </a:r>
            <a:r>
              <a:rPr b="0"/>
              <a:t> epinephrine</a:t>
            </a:r>
          </a:p>
        </p:txBody>
      </p:sp>
      <p:pic>
        <p:nvPicPr>
          <p:cNvPr id="632" name="BodyPosition.pdf" descr="BodyPosition.pdf"/>
          <p:cNvPicPr>
            <a:picLocks noChangeAspect="1"/>
          </p:cNvPicPr>
          <p:nvPr/>
        </p:nvPicPr>
        <p:blipFill>
          <a:blip r:embed="rId4"/>
          <a:srcRect t="57590" r="76695"/>
          <a:stretch>
            <a:fillRect/>
          </a:stretch>
        </p:blipFill>
        <p:spPr>
          <a:xfrm>
            <a:off x="1452302" y="4393982"/>
            <a:ext cx="9789446" cy="2917443"/>
          </a:xfrm>
          <a:prstGeom prst="rect">
            <a:avLst/>
          </a:prstGeom>
          <a:ln w="12700">
            <a:miter lim="400000"/>
          </a:ln>
          <a:effectLst>
            <a:outerShdw blurRad="254000" dist="127000" dir="2700000" rotWithShape="0">
              <a:srgbClr val="000000">
                <a:alpha val="20000"/>
              </a:srgbClr>
            </a:outerShdw>
          </a:effectLst>
        </p:spPr>
      </p:pic>
      <p:sp>
        <p:nvSpPr>
          <p:cNvPr id="633" name="Rounded Rectangle"/>
          <p:cNvSpPr/>
          <p:nvPr/>
        </p:nvSpPr>
        <p:spPr>
          <a:xfrm>
            <a:off x="1016765" y="9275137"/>
            <a:ext cx="22733156" cy="3108235"/>
          </a:xfrm>
          <a:prstGeom prst="roundRect">
            <a:avLst>
              <a:gd name="adj" fmla="val 15972"/>
            </a:avLst>
          </a:prstGeom>
          <a:solidFill>
            <a:srgbClr val="CCCCC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34" name="Icon_Hazard.pdf" descr="Icon_Hazard.pdf"/>
          <p:cNvPicPr>
            <a:picLocks noChangeAspect="1"/>
          </p:cNvPicPr>
          <p:nvPr/>
        </p:nvPicPr>
        <p:blipFill>
          <a:blip r:embed="rId5"/>
          <a:stretch>
            <a:fillRect/>
          </a:stretch>
        </p:blipFill>
        <p:spPr>
          <a:xfrm>
            <a:off x="1383746" y="7675781"/>
            <a:ext cx="2830732" cy="2529882"/>
          </a:xfrm>
          <a:prstGeom prst="rect">
            <a:avLst/>
          </a:prstGeom>
          <a:ln w="12700">
            <a:miter lim="400000"/>
          </a:ln>
          <a:effectLst>
            <a:outerShdw blurRad="254000" dist="127000" dir="2700000" rotWithShape="0">
              <a:srgbClr val="000000">
                <a:alpha val="20000"/>
              </a:srgbClr>
            </a:outerShdw>
          </a:effectLst>
        </p:spPr>
      </p:pic>
      <p:sp>
        <p:nvSpPr>
          <p:cNvPr id="635" name="Subtitle 2"/>
          <p:cNvSpPr txBox="1"/>
          <p:nvPr/>
        </p:nvSpPr>
        <p:spPr>
          <a:xfrm>
            <a:off x="1385121" y="9560525"/>
            <a:ext cx="21709493" cy="2680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spcBef>
                <a:spcPts val="2000"/>
              </a:spcBef>
              <a:defRPr sz="4800" b="1">
                <a:solidFill>
                  <a:srgbClr val="FFFFFF"/>
                </a:solidFill>
              </a:defRPr>
            </a:pPr>
            <a:r>
              <a:t>                  During a reaction… </a:t>
            </a:r>
            <a:r>
              <a:rPr b="0"/>
              <a:t>If the child is lying down,</a:t>
            </a:r>
            <a:r>
              <a:t> do not have them sit up or stand suddenly </a:t>
            </a:r>
            <a:r>
              <a:rPr b="0"/>
              <a:t>during an anaphylactic reaction, even after receiving epinephrine.</a:t>
            </a:r>
            <a:r>
              <a:t> Sudden changes of position can be life-threatening.</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40" name="5 steps for treating anaphylaxis"/>
          <p:cNvSpPr txBox="1"/>
          <p:nvPr/>
        </p:nvSpPr>
        <p:spPr>
          <a:xfrm>
            <a:off x="762000" y="382054"/>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Body position is important</a:t>
            </a:r>
          </a:p>
        </p:txBody>
      </p:sp>
      <p:pic>
        <p:nvPicPr>
          <p:cNvPr id="641" name="AAFA_Logo_Horiz.pdf" descr="AAFA_Logo_Horiz.pdf"/>
          <p:cNvPicPr>
            <a:picLocks noChangeAspect="1"/>
          </p:cNvPicPr>
          <p:nvPr/>
        </p:nvPicPr>
        <p:blipFill>
          <a:blip r:embed="rId2"/>
          <a:stretch>
            <a:fillRect/>
          </a:stretch>
        </p:blipFill>
        <p:spPr>
          <a:xfrm>
            <a:off x="18047275" y="12956919"/>
            <a:ext cx="5861105" cy="517159"/>
          </a:xfrm>
          <a:prstGeom prst="rect">
            <a:avLst/>
          </a:prstGeom>
          <a:ln w="12700">
            <a:miter lim="400000"/>
          </a:ln>
        </p:spPr>
      </p:pic>
      <p:sp>
        <p:nvSpPr>
          <p:cNvPr id="642" name="Go to the nearest hospital right away (ideally by ambulance), even if symptoms are mild or have stopped. The reaction could get worse or come back."/>
          <p:cNvSpPr txBox="1"/>
          <p:nvPr/>
        </p:nvSpPr>
        <p:spPr>
          <a:xfrm>
            <a:off x="1010775" y="8263976"/>
            <a:ext cx="6955236" cy="4292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50921" indent="-350921" defTabSz="1810511">
              <a:lnSpc>
                <a:spcPct val="108000"/>
              </a:lnSpc>
              <a:spcBef>
                <a:spcPts val="1100"/>
              </a:spcBef>
              <a:buSzPct val="100000"/>
              <a:buChar char="•"/>
              <a:defRPr sz="4000">
                <a:solidFill>
                  <a:srgbClr val="666666"/>
                </a:solidFill>
              </a:defRPr>
            </a:pPr>
            <a:r>
              <a:rPr b="1"/>
              <a:t>Place them on their back</a:t>
            </a:r>
            <a:r>
              <a:t> </a:t>
            </a:r>
            <a:br/>
            <a:r>
              <a:t>(if not already lying down) and raise their legs. They may prefer to stay sitting </a:t>
            </a:r>
            <a:br/>
            <a:r>
              <a:t>up if breathing is difficult.</a:t>
            </a:r>
          </a:p>
        </p:txBody>
      </p:sp>
      <p:sp>
        <p:nvSpPr>
          <p:cNvPr id="643" name="Subtitle 2"/>
          <p:cNvSpPr txBox="1"/>
          <p:nvPr/>
        </p:nvSpPr>
        <p:spPr>
          <a:xfrm>
            <a:off x="1016000" y="3048000"/>
            <a:ext cx="7701606" cy="946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08000"/>
              </a:lnSpc>
              <a:spcBef>
                <a:spcPts val="1200"/>
              </a:spcBef>
              <a:defRPr sz="4800" b="1">
                <a:solidFill>
                  <a:srgbClr val="636466"/>
                </a:solidFill>
              </a:defRPr>
            </a:pPr>
            <a:r>
              <a:t>After giving</a:t>
            </a:r>
            <a:r>
              <a:rPr b="0"/>
              <a:t> epinephrine</a:t>
            </a:r>
          </a:p>
        </p:txBody>
      </p:sp>
      <p:pic>
        <p:nvPicPr>
          <p:cNvPr id="644" name="BodyPosition.pdf" descr="BodyPosition.pdf"/>
          <p:cNvPicPr>
            <a:picLocks noChangeAspect="1"/>
          </p:cNvPicPr>
          <p:nvPr/>
        </p:nvPicPr>
        <p:blipFill>
          <a:blip r:embed="rId3"/>
          <a:srcRect l="24028" t="48431" r="51266"/>
          <a:stretch>
            <a:fillRect/>
          </a:stretch>
        </p:blipFill>
        <p:spPr>
          <a:xfrm>
            <a:off x="840674" y="5339211"/>
            <a:ext cx="6955206" cy="2377540"/>
          </a:xfrm>
          <a:prstGeom prst="rect">
            <a:avLst/>
          </a:prstGeom>
          <a:ln w="12700">
            <a:miter lim="400000"/>
          </a:ln>
          <a:effectLst>
            <a:outerShdw blurRad="254000" dist="127000" dir="2700000" rotWithShape="0">
              <a:srgbClr val="000000">
                <a:alpha val="20000"/>
              </a:srgbClr>
            </a:outerShdw>
          </a:effectLst>
        </p:spPr>
      </p:pic>
      <p:sp>
        <p:nvSpPr>
          <p:cNvPr id="645" name="Go to the nearest hospital right away (ideally by ambulance), even if symptoms are mild or have stopped. The reaction could get worse or come back."/>
          <p:cNvSpPr txBox="1"/>
          <p:nvPr/>
        </p:nvSpPr>
        <p:spPr>
          <a:xfrm>
            <a:off x="8179471" y="8258774"/>
            <a:ext cx="8246454" cy="3825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50921" indent="-350921" defTabSz="1810511">
              <a:lnSpc>
                <a:spcPct val="108000"/>
              </a:lnSpc>
              <a:spcBef>
                <a:spcPts val="1100"/>
              </a:spcBef>
              <a:buSzPct val="100000"/>
              <a:buChar char="•"/>
              <a:defRPr sz="4000">
                <a:solidFill>
                  <a:srgbClr val="666666"/>
                </a:solidFill>
              </a:defRPr>
            </a:pPr>
            <a:r>
              <a:t>If a child feels sick or is vomiting, </a:t>
            </a:r>
            <a:r>
              <a:rPr b="1"/>
              <a:t>place them on their side</a:t>
            </a:r>
            <a:r>
              <a:t>. </a:t>
            </a:r>
          </a:p>
          <a:p>
            <a:pPr marL="350921" indent="-350921" defTabSz="1810511">
              <a:lnSpc>
                <a:spcPct val="108000"/>
              </a:lnSpc>
              <a:spcBef>
                <a:spcPts val="1100"/>
              </a:spcBef>
              <a:buSzPct val="100000"/>
              <a:buChar char="•"/>
              <a:defRPr sz="4000">
                <a:solidFill>
                  <a:srgbClr val="666666"/>
                </a:solidFill>
              </a:defRPr>
            </a:pPr>
            <a:r>
              <a:t>If unconscious, they should </a:t>
            </a:r>
            <a:br/>
            <a:r>
              <a:t>also be placed on their side.</a:t>
            </a:r>
          </a:p>
        </p:txBody>
      </p:sp>
      <p:pic>
        <p:nvPicPr>
          <p:cNvPr id="646" name="BodyPosition.pdf" descr="BodyPosition.pdf"/>
          <p:cNvPicPr>
            <a:picLocks noChangeAspect="1"/>
          </p:cNvPicPr>
          <p:nvPr/>
        </p:nvPicPr>
        <p:blipFill>
          <a:blip r:embed="rId3"/>
          <a:srcRect l="48506" t="47279" r="26788"/>
          <a:stretch>
            <a:fillRect/>
          </a:stretch>
        </p:blipFill>
        <p:spPr>
          <a:xfrm>
            <a:off x="8248924" y="5506622"/>
            <a:ext cx="6955206" cy="2430652"/>
          </a:xfrm>
          <a:prstGeom prst="rect">
            <a:avLst/>
          </a:prstGeom>
          <a:ln w="12700">
            <a:miter lim="400000"/>
          </a:ln>
          <a:effectLst>
            <a:outerShdw blurRad="254000" dist="127000" dir="2700000" rotWithShape="0">
              <a:srgbClr val="000000">
                <a:alpha val="20000"/>
              </a:srgbClr>
            </a:outerShdw>
          </a:effectLst>
        </p:spPr>
      </p:pic>
      <p:sp>
        <p:nvSpPr>
          <p:cNvPr id="647" name="Go to the nearest hospital right away (ideally by ambulance), even if symptoms are mild or have stopped. The reaction could get worse or come back."/>
          <p:cNvSpPr txBox="1"/>
          <p:nvPr/>
        </p:nvSpPr>
        <p:spPr>
          <a:xfrm>
            <a:off x="16586827" y="8258774"/>
            <a:ext cx="6955236" cy="3108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50921" indent="-350921" defTabSz="1810511">
              <a:lnSpc>
                <a:spcPct val="108000"/>
              </a:lnSpc>
              <a:spcBef>
                <a:spcPts val="1100"/>
              </a:spcBef>
              <a:buSzPct val="100000"/>
              <a:buChar char="•"/>
              <a:defRPr sz="4000">
                <a:solidFill>
                  <a:srgbClr val="666666"/>
                </a:solidFill>
              </a:defRPr>
            </a:pPr>
            <a:r>
              <a:t>After giving epinephrine, it may be helpful to </a:t>
            </a:r>
            <a:r>
              <a:rPr b="1"/>
              <a:t>lie down with a young child</a:t>
            </a:r>
            <a:r>
              <a:t> to keep them calm.</a:t>
            </a:r>
          </a:p>
        </p:txBody>
      </p:sp>
      <p:pic>
        <p:nvPicPr>
          <p:cNvPr id="648" name="BodyPosition.pdf" descr="BodyPosition.pdf"/>
          <p:cNvPicPr>
            <a:picLocks noChangeAspect="1"/>
          </p:cNvPicPr>
          <p:nvPr/>
        </p:nvPicPr>
        <p:blipFill>
          <a:blip r:embed="rId3"/>
          <a:srcRect l="73266" b="573"/>
          <a:stretch>
            <a:fillRect/>
          </a:stretch>
        </p:blipFill>
        <p:spPr>
          <a:xfrm>
            <a:off x="16275280" y="3499450"/>
            <a:ext cx="7526302" cy="4584007"/>
          </a:xfrm>
          <a:prstGeom prst="rect">
            <a:avLst/>
          </a:prstGeom>
          <a:ln w="12700">
            <a:miter lim="400000"/>
          </a:ln>
          <a:effectLst>
            <a:outerShdw blurRad="254000" dist="127000" dir="2700000" rotWithShape="0">
              <a:srgbClr val="000000">
                <a:alpha val="20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Image_Mod3.jpg" descr="Image_Mod3.jpg"/>
          <p:cNvPicPr>
            <a:picLocks noChangeAspect="1"/>
          </p:cNvPicPr>
          <p:nvPr/>
        </p:nvPicPr>
        <p:blipFill>
          <a:blip r:embed="rId2"/>
          <a:srcRect l="86" t="6985" r="9502" b="16720"/>
          <a:stretch>
            <a:fillRect/>
          </a:stretch>
        </p:blipFill>
        <p:spPr>
          <a:xfrm>
            <a:off x="0" y="-1"/>
            <a:ext cx="24384002" cy="13716003"/>
          </a:xfrm>
          <a:prstGeom prst="rect">
            <a:avLst/>
          </a:prstGeom>
          <a:ln w="12700">
            <a:miter lim="400000"/>
          </a:ln>
        </p:spPr>
      </p:pic>
      <p:sp>
        <p:nvSpPr>
          <p:cNvPr id="651"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52" name="Module 3"/>
          <p:cNvSpPr txBox="1"/>
          <p:nvPr/>
        </p:nvSpPr>
        <p:spPr>
          <a:xfrm>
            <a:off x="258233" y="635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3</a:t>
            </a:r>
          </a:p>
        </p:txBody>
      </p:sp>
      <p:pic>
        <p:nvPicPr>
          <p:cNvPr id="653" name="Head_MFA_Multi_4.pdf" descr="Head_MFA_Multi_4.pdf"/>
          <p:cNvPicPr>
            <a:picLocks noChangeAspect="1"/>
          </p:cNvPicPr>
          <p:nvPr/>
        </p:nvPicPr>
        <p:blipFill>
          <a:blip r:embed="rId3"/>
          <a:stretch>
            <a:fillRect/>
          </a:stretch>
        </p:blipFill>
        <p:spPr>
          <a:xfrm>
            <a:off x="656166" y="9946216"/>
            <a:ext cx="17317136" cy="3760475"/>
          </a:xfrm>
          <a:prstGeom prst="rect">
            <a:avLst/>
          </a:prstGeom>
          <a:ln w="12700">
            <a:miter lim="400000"/>
          </a:ln>
          <a:effectLst>
            <a:outerShdw blurRad="254000" dist="127000" dir="2700000" rotWithShape="0">
              <a:srgbClr val="000000">
                <a:alpha val="30000"/>
              </a:srgbClr>
            </a:outerShdw>
          </a:effec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56" name="Circle"/>
          <p:cNvSpPr/>
          <p:nvPr/>
        </p:nvSpPr>
        <p:spPr>
          <a:xfrm>
            <a:off x="12739175" y="3913102"/>
            <a:ext cx="8083635" cy="808363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57" name="How does someone manage food allergy?"/>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defTabSz="1792222">
              <a:lnSpc>
                <a:spcPct val="90000"/>
              </a:lnSpc>
              <a:defRPr sz="8800" b="1" i="1">
                <a:solidFill>
                  <a:srgbClr val="FFFFFF"/>
                </a:solidFill>
              </a:defRPr>
            </a:lvl1pPr>
          </a:lstStyle>
          <a:p>
            <a:r>
              <a:t>How does someone manage food allergy?</a:t>
            </a:r>
          </a:p>
        </p:txBody>
      </p:sp>
      <p:sp>
        <p:nvSpPr>
          <p:cNvPr id="658" name="Avoid eating what they are allergic to…"/>
          <p:cNvSpPr txBox="1"/>
          <p:nvPr/>
        </p:nvSpPr>
        <p:spPr>
          <a:xfrm>
            <a:off x="1016001" y="3048000"/>
            <a:ext cx="10677610" cy="5268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b="1">
                <a:solidFill>
                  <a:srgbClr val="636466"/>
                </a:solidFill>
              </a:defRPr>
            </a:pPr>
            <a:r>
              <a:t>Avoid</a:t>
            </a:r>
            <a:r>
              <a:rPr b="0"/>
              <a:t> eating what they are allergic to</a:t>
            </a:r>
          </a:p>
          <a:p>
            <a:pPr marL="381000" indent="-381000">
              <a:lnSpc>
                <a:spcPct val="120000"/>
              </a:lnSpc>
              <a:spcBef>
                <a:spcPts val="1200"/>
              </a:spcBef>
              <a:buSzPct val="100000"/>
              <a:buFont typeface="Arial"/>
              <a:buChar char="•"/>
              <a:defRPr sz="4800" b="1">
                <a:solidFill>
                  <a:srgbClr val="636466"/>
                </a:solidFill>
              </a:defRPr>
            </a:pPr>
            <a:r>
              <a:t>Knowing</a:t>
            </a:r>
            <a:r>
              <a:rPr b="0"/>
              <a:t> what is in their food</a:t>
            </a:r>
          </a:p>
          <a:p>
            <a:pPr marL="381000" indent="-381000">
              <a:lnSpc>
                <a:spcPct val="120000"/>
              </a:lnSpc>
              <a:spcBef>
                <a:spcPts val="1200"/>
              </a:spcBef>
              <a:buSzPct val="100000"/>
              <a:buFont typeface="Arial"/>
              <a:buChar char="•"/>
              <a:defRPr sz="4800" b="1">
                <a:solidFill>
                  <a:srgbClr val="636466"/>
                </a:solidFill>
              </a:defRPr>
            </a:pPr>
            <a:r>
              <a:t>Being careful</a:t>
            </a:r>
            <a:r>
              <a:rPr b="0"/>
              <a:t> when making food</a:t>
            </a:r>
          </a:p>
          <a:p>
            <a:pPr marL="381000" indent="-381000">
              <a:lnSpc>
                <a:spcPct val="120000"/>
              </a:lnSpc>
              <a:spcBef>
                <a:spcPts val="1200"/>
              </a:spcBef>
              <a:buSzPct val="100000"/>
              <a:buFont typeface="Arial"/>
              <a:buChar char="•"/>
              <a:defRPr sz="4800" b="1">
                <a:solidFill>
                  <a:srgbClr val="636466"/>
                </a:solidFill>
              </a:defRPr>
            </a:pPr>
            <a:r>
              <a:t>Properly washing</a:t>
            </a:r>
            <a:r>
              <a:rPr b="0"/>
              <a:t> hands and cleaning up after eating</a:t>
            </a:r>
          </a:p>
        </p:txBody>
      </p:sp>
      <p:pic>
        <p:nvPicPr>
          <p:cNvPr id="659" name="AAFA_List.pdf" descr="AAFA_List.pdf"/>
          <p:cNvPicPr>
            <a:picLocks noChangeAspect="1"/>
          </p:cNvPicPr>
          <p:nvPr/>
        </p:nvPicPr>
        <p:blipFill>
          <a:blip r:embed="rId3"/>
          <a:stretch>
            <a:fillRect/>
          </a:stretch>
        </p:blipFill>
        <p:spPr>
          <a:xfrm rot="20880000">
            <a:off x="13121312" y="3086102"/>
            <a:ext cx="6188703" cy="8054550"/>
          </a:xfrm>
          <a:prstGeom prst="rect">
            <a:avLst/>
          </a:prstGeom>
          <a:ln w="12700">
            <a:miter lim="400000"/>
          </a:ln>
          <a:effectLst>
            <a:outerShdw blurRad="254000" dist="127000" dir="2700000" rotWithShape="0">
              <a:srgbClr val="000000">
                <a:alpha val="20000"/>
              </a:srgbClr>
            </a:outerShdw>
          </a:effectLst>
        </p:spPr>
      </p:pic>
      <p:pic>
        <p:nvPicPr>
          <p:cNvPr id="660" name="AAFA_Pencil.pdf" descr="AAFA_Pencil.pdf"/>
          <p:cNvPicPr>
            <a:picLocks noChangeAspect="1"/>
          </p:cNvPicPr>
          <p:nvPr/>
        </p:nvPicPr>
        <p:blipFill>
          <a:blip r:embed="rId4"/>
          <a:stretch>
            <a:fillRect/>
          </a:stretch>
        </p:blipFill>
        <p:spPr>
          <a:xfrm>
            <a:off x="16941800" y="4167266"/>
            <a:ext cx="4755975" cy="7334702"/>
          </a:xfrm>
          <a:prstGeom prst="rect">
            <a:avLst/>
          </a:prstGeom>
          <a:ln w="12700">
            <a:miter lim="400000"/>
          </a:ln>
          <a:effectLst>
            <a:outerShdw blurRad="254000" dist="127000" dir="2700000" rotWithShape="0">
              <a:srgbClr val="000000">
                <a:alpha val="20000"/>
              </a:srgbClr>
            </a:outerShdw>
          </a:effectLst>
        </p:spPr>
      </p:pic>
      <p:pic>
        <p:nvPicPr>
          <p:cNvPr id="661"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66" name="Be ready for a reaction"/>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Anaphylaxis Emergency Plan</a:t>
            </a:r>
          </a:p>
        </p:txBody>
      </p:sp>
      <p:pic>
        <p:nvPicPr>
          <p:cNvPr id="667"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pic>
        <p:nvPicPr>
          <p:cNvPr id="668" name="Picture 2" descr="Picture 2"/>
          <p:cNvPicPr>
            <a:picLocks noChangeAspect="1"/>
          </p:cNvPicPr>
          <p:nvPr/>
        </p:nvPicPr>
        <p:blipFill>
          <a:blip r:embed="rId4"/>
          <a:stretch>
            <a:fillRect/>
          </a:stretch>
        </p:blipFill>
        <p:spPr>
          <a:xfrm rot="21300000">
            <a:off x="4881114" y="3218733"/>
            <a:ext cx="10945930" cy="13787662"/>
          </a:xfrm>
          <a:prstGeom prst="rect">
            <a:avLst/>
          </a:prstGeom>
          <a:ln w="25400">
            <a:solidFill>
              <a:srgbClr val="CCCCCC"/>
            </a:solidFill>
          </a:ln>
          <a:effectLst>
            <a:outerShdw blurRad="254000" dist="127000" dir="2700000" rotWithShape="0">
              <a:srgbClr val="000000">
                <a:alpha val="20000"/>
              </a:srgbClr>
            </a:outerShdw>
          </a:effectLst>
        </p:spPr>
      </p:pic>
      <p:sp>
        <p:nvSpPr>
          <p:cNvPr id="669" name="Subtitle 2"/>
          <p:cNvSpPr txBox="1"/>
          <p:nvPr/>
        </p:nvSpPr>
        <p:spPr>
          <a:xfrm>
            <a:off x="17088530" y="2884741"/>
            <a:ext cx="3890536" cy="1033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4200">
                <a:solidFill>
                  <a:srgbClr val="636466"/>
                </a:solidFill>
              </a:defRPr>
            </a:lvl1pPr>
          </a:lstStyle>
          <a:p>
            <a:r>
              <a:t>allergen(s)</a:t>
            </a:r>
          </a:p>
        </p:txBody>
      </p:sp>
      <p:sp>
        <p:nvSpPr>
          <p:cNvPr id="670" name="Subtitle 2"/>
          <p:cNvSpPr txBox="1"/>
          <p:nvPr/>
        </p:nvSpPr>
        <p:spPr>
          <a:xfrm>
            <a:off x="17511864" y="4741040"/>
            <a:ext cx="4834236" cy="2137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08000"/>
              </a:lnSpc>
              <a:spcBef>
                <a:spcPts val="2000"/>
              </a:spcBef>
              <a:defRPr sz="4200">
                <a:solidFill>
                  <a:srgbClr val="636466"/>
                </a:solidFill>
              </a:defRPr>
            </a:pPr>
            <a:r>
              <a:t>medication, </a:t>
            </a:r>
            <a:br/>
            <a:r>
              <a:t>expiration dates, </a:t>
            </a:r>
            <a:br/>
            <a:r>
              <a:t>location of devices</a:t>
            </a:r>
          </a:p>
        </p:txBody>
      </p:sp>
      <p:sp>
        <p:nvSpPr>
          <p:cNvPr id="671" name="Subtitle 2"/>
          <p:cNvSpPr txBox="1"/>
          <p:nvPr/>
        </p:nvSpPr>
        <p:spPr>
          <a:xfrm>
            <a:off x="17088530" y="7850050"/>
            <a:ext cx="3890536" cy="959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08000"/>
              </a:lnSpc>
              <a:spcBef>
                <a:spcPts val="2000"/>
              </a:spcBef>
              <a:defRPr sz="4200">
                <a:solidFill>
                  <a:srgbClr val="636466"/>
                </a:solidFill>
              </a:defRPr>
            </a:lvl1pPr>
          </a:lstStyle>
          <a:p>
            <a:r>
              <a:t>asthma</a:t>
            </a:r>
          </a:p>
        </p:txBody>
      </p:sp>
      <p:sp>
        <p:nvSpPr>
          <p:cNvPr id="672" name="Circle"/>
          <p:cNvSpPr/>
          <p:nvPr/>
        </p:nvSpPr>
        <p:spPr>
          <a:xfrm>
            <a:off x="1049792" y="11365648"/>
            <a:ext cx="1787645" cy="178764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73" name="Circle"/>
          <p:cNvSpPr/>
          <p:nvPr/>
        </p:nvSpPr>
        <p:spPr>
          <a:xfrm>
            <a:off x="2503975" y="10003456"/>
            <a:ext cx="1404785" cy="140478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74" name="Circle"/>
          <p:cNvSpPr/>
          <p:nvPr/>
        </p:nvSpPr>
        <p:spPr>
          <a:xfrm>
            <a:off x="3171606" y="11846569"/>
            <a:ext cx="825801" cy="82580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75" name="Image" descr="Image"/>
          <p:cNvPicPr>
            <a:picLocks noChangeAspect="1"/>
          </p:cNvPicPr>
          <p:nvPr/>
        </p:nvPicPr>
        <p:blipFill>
          <a:blip r:embed="rId5"/>
          <a:stretch>
            <a:fillRect/>
          </a:stretch>
        </p:blipFill>
        <p:spPr>
          <a:xfrm rot="10800000">
            <a:off x="14981563" y="6677954"/>
            <a:ext cx="2372118" cy="1223692"/>
          </a:xfrm>
          <a:prstGeom prst="rect">
            <a:avLst/>
          </a:prstGeom>
          <a:ln w="12700">
            <a:miter lim="400000"/>
          </a:ln>
          <a:effectLst>
            <a:outerShdw blurRad="254000" dist="127000" dir="2700000" rotWithShape="0">
              <a:srgbClr val="000000">
                <a:alpha val="20000"/>
              </a:srgbClr>
            </a:outerShdw>
          </a:effectLst>
        </p:spPr>
      </p:pic>
      <p:pic>
        <p:nvPicPr>
          <p:cNvPr id="676" name="Image" descr="Image"/>
          <p:cNvPicPr>
            <a:picLocks noChangeAspect="1"/>
          </p:cNvPicPr>
          <p:nvPr/>
        </p:nvPicPr>
        <p:blipFill>
          <a:blip r:embed="rId6"/>
          <a:stretch>
            <a:fillRect/>
          </a:stretch>
        </p:blipFill>
        <p:spPr>
          <a:xfrm rot="10800000">
            <a:off x="14981563" y="3667353"/>
            <a:ext cx="2372118" cy="1223692"/>
          </a:xfrm>
          <a:prstGeom prst="rect">
            <a:avLst/>
          </a:prstGeom>
          <a:ln w="12700">
            <a:miter lim="400000"/>
          </a:ln>
          <a:effectLst>
            <a:outerShdw blurRad="254000" dist="127000" dir="2700000" rotWithShape="0">
              <a:srgbClr val="000000">
                <a:alpha val="20000"/>
              </a:srgbClr>
            </a:outerShdw>
          </a:effectLst>
        </p:spPr>
      </p:pic>
      <p:pic>
        <p:nvPicPr>
          <p:cNvPr id="677" name="Image" descr="Image"/>
          <p:cNvPicPr>
            <a:picLocks noChangeAspect="1"/>
          </p:cNvPicPr>
          <p:nvPr/>
        </p:nvPicPr>
        <p:blipFill>
          <a:blip r:embed="rId7"/>
          <a:stretch>
            <a:fillRect/>
          </a:stretch>
        </p:blipFill>
        <p:spPr>
          <a:xfrm>
            <a:off x="14981563" y="5318934"/>
            <a:ext cx="2372118" cy="931131"/>
          </a:xfrm>
          <a:prstGeom prst="rect">
            <a:avLst/>
          </a:prstGeom>
          <a:ln w="12700">
            <a:miter lim="400000"/>
          </a:ln>
          <a:effectLst>
            <a:outerShdw blurRad="254000" dist="127000" dir="2700000" rotWithShape="0">
              <a:srgbClr val="000000">
                <a:alpha val="20000"/>
              </a:srgbClr>
            </a:outerShdw>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82" name="Circle"/>
          <p:cNvSpPr/>
          <p:nvPr/>
        </p:nvSpPr>
        <p:spPr>
          <a:xfrm>
            <a:off x="18255814" y="6643554"/>
            <a:ext cx="5269503" cy="526950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83" name="Know what is in the food you eat"/>
          <p:cNvSpPr txBox="1"/>
          <p:nvPr/>
        </p:nvSpPr>
        <p:spPr>
          <a:xfrm>
            <a:off x="762000" y="374126"/>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Know what is in the food you eat</a:t>
            </a:r>
          </a:p>
        </p:txBody>
      </p:sp>
      <p:sp>
        <p:nvSpPr>
          <p:cNvPr id="684" name="Read food labels to understand ingredients…"/>
          <p:cNvSpPr txBox="1"/>
          <p:nvPr/>
        </p:nvSpPr>
        <p:spPr>
          <a:xfrm>
            <a:off x="1016000" y="3048000"/>
            <a:ext cx="12490197" cy="40362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Read food labels to understand ingredients</a:t>
            </a:r>
          </a:p>
          <a:p>
            <a:pPr marL="381000" indent="-381000">
              <a:lnSpc>
                <a:spcPct val="120000"/>
              </a:lnSpc>
              <a:spcBef>
                <a:spcPts val="1200"/>
              </a:spcBef>
              <a:buSzPct val="100000"/>
              <a:buFont typeface="Arial"/>
              <a:buChar char="•"/>
              <a:defRPr sz="4800">
                <a:solidFill>
                  <a:srgbClr val="636466"/>
                </a:solidFill>
              </a:defRPr>
            </a:pPr>
            <a:r>
              <a:t>Food labels are on packages of food that list out the ingredients in that food – it is </a:t>
            </a:r>
            <a:br/>
            <a:r>
              <a:t>not the same thing as the nutrition label</a:t>
            </a:r>
          </a:p>
        </p:txBody>
      </p:sp>
      <p:sp>
        <p:nvSpPr>
          <p:cNvPr id="685" name="Rounded Rectangle"/>
          <p:cNvSpPr/>
          <p:nvPr/>
        </p:nvSpPr>
        <p:spPr>
          <a:xfrm>
            <a:off x="1058332" y="9722308"/>
            <a:ext cx="11356829" cy="3080048"/>
          </a:xfrm>
          <a:prstGeom prst="roundRect">
            <a:avLst>
              <a:gd name="adj" fmla="val 1611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86" name="Icon_Hazard.pdf" descr="Icon_Hazard.pdf"/>
          <p:cNvPicPr>
            <a:picLocks noChangeAspect="1"/>
          </p:cNvPicPr>
          <p:nvPr/>
        </p:nvPicPr>
        <p:blipFill>
          <a:blip r:embed="rId3"/>
          <a:stretch>
            <a:fillRect/>
          </a:stretch>
        </p:blipFill>
        <p:spPr>
          <a:xfrm>
            <a:off x="1425313" y="8107094"/>
            <a:ext cx="2830733" cy="2529882"/>
          </a:xfrm>
          <a:prstGeom prst="rect">
            <a:avLst/>
          </a:prstGeom>
          <a:ln w="12700">
            <a:miter lim="400000"/>
          </a:ln>
          <a:effectLst>
            <a:outerShdw blurRad="254000" dist="127000" dir="2700000" rotWithShape="0">
              <a:srgbClr val="000000">
                <a:alpha val="20000"/>
              </a:srgbClr>
            </a:outerShdw>
          </a:effectLst>
        </p:spPr>
      </p:pic>
      <p:sp>
        <p:nvSpPr>
          <p:cNvPr id="687" name="Subtitle 2"/>
          <p:cNvSpPr txBox="1"/>
          <p:nvPr/>
        </p:nvSpPr>
        <p:spPr>
          <a:xfrm>
            <a:off x="1426688" y="9991838"/>
            <a:ext cx="10734445" cy="27258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08000"/>
              </a:lnSpc>
              <a:spcBef>
                <a:spcPts val="2000"/>
              </a:spcBef>
              <a:defRPr sz="4800">
                <a:solidFill>
                  <a:srgbClr val="FFFFFF"/>
                </a:solidFill>
              </a:defRPr>
            </a:lvl1pPr>
          </a:lstStyle>
          <a:p>
            <a:r>
              <a:t>                  People with food allergy should avoid foods that “contain” and “may contain” what they are allergic to. </a:t>
            </a:r>
          </a:p>
        </p:txBody>
      </p:sp>
      <p:sp>
        <p:nvSpPr>
          <p:cNvPr id="688" name="Circle"/>
          <p:cNvSpPr/>
          <p:nvPr/>
        </p:nvSpPr>
        <p:spPr>
          <a:xfrm>
            <a:off x="13711346" y="2950610"/>
            <a:ext cx="8782929" cy="8782930"/>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89" name="AAFA-Ingredients.pdf" descr="AAFA-Ingredients.pdf"/>
          <p:cNvPicPr>
            <a:picLocks noChangeAspect="1"/>
          </p:cNvPicPr>
          <p:nvPr/>
        </p:nvPicPr>
        <p:blipFill>
          <a:blip r:embed="rId4"/>
          <a:srcRect l="12014" t="21685" r="20239" b="10568"/>
          <a:stretch>
            <a:fillRect/>
          </a:stretch>
        </p:blipFill>
        <p:spPr>
          <a:xfrm>
            <a:off x="14323735" y="3336004"/>
            <a:ext cx="7740064" cy="7740200"/>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8" y="0"/>
                  <a:pt x="9838" y="0"/>
                </a:cubicBezTo>
                <a:close/>
              </a:path>
            </a:pathLst>
          </a:custGeom>
          <a:ln w="12700">
            <a:miter lim="400000"/>
          </a:ln>
        </p:spPr>
      </p:pic>
      <p:pic>
        <p:nvPicPr>
          <p:cNvPr id="690"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95" name="When making food"/>
          <p:cNvSpPr txBox="1"/>
          <p:nvPr/>
        </p:nvSpPr>
        <p:spPr>
          <a:xfrm>
            <a:off x="762000" y="380737"/>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When making food</a:t>
            </a:r>
          </a:p>
        </p:txBody>
      </p:sp>
      <p:sp>
        <p:nvSpPr>
          <p:cNvPr id="696" name="Reduce cross-contamination  when making or serving food…"/>
          <p:cNvSpPr txBox="1"/>
          <p:nvPr/>
        </p:nvSpPr>
        <p:spPr>
          <a:xfrm>
            <a:off x="1016000" y="3048000"/>
            <a:ext cx="10813303" cy="706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Reduce </a:t>
            </a:r>
            <a:r>
              <a:rPr b="1"/>
              <a:t>cross-contamination</a:t>
            </a:r>
            <a:r>
              <a:t> </a:t>
            </a:r>
            <a:br/>
            <a:r>
              <a:t>when making or serving food</a:t>
            </a:r>
          </a:p>
          <a:p>
            <a:pPr marL="381000" indent="-381000">
              <a:lnSpc>
                <a:spcPct val="120000"/>
              </a:lnSpc>
              <a:spcBef>
                <a:spcPts val="1200"/>
              </a:spcBef>
              <a:buSzPct val="100000"/>
              <a:buFont typeface="Arial"/>
              <a:buChar char="•"/>
              <a:defRPr sz="4800">
                <a:solidFill>
                  <a:srgbClr val="636466"/>
                </a:solidFill>
              </a:defRPr>
            </a:pPr>
            <a:r>
              <a:t>It can happen when a food allergen accidentally gets into another food</a:t>
            </a:r>
          </a:p>
        </p:txBody>
      </p:sp>
      <p:sp>
        <p:nvSpPr>
          <p:cNvPr id="697" name="Rounded Rectangle"/>
          <p:cNvSpPr/>
          <p:nvPr/>
        </p:nvSpPr>
        <p:spPr>
          <a:xfrm>
            <a:off x="1058332" y="8221133"/>
            <a:ext cx="10027895" cy="2424228"/>
          </a:xfrm>
          <a:prstGeom prst="roundRect">
            <a:avLst>
              <a:gd name="adj" fmla="val 2047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98" name="Subtitle 2"/>
          <p:cNvSpPr txBox="1"/>
          <p:nvPr/>
        </p:nvSpPr>
        <p:spPr>
          <a:xfrm>
            <a:off x="1426688" y="8603305"/>
            <a:ext cx="10395644" cy="1886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defRPr sz="4800" b="1">
                <a:solidFill>
                  <a:srgbClr val="F2F3F2"/>
                </a:solidFill>
              </a:defRPr>
            </a:pPr>
            <a:r>
              <a:t>Allergen </a:t>
            </a:r>
            <a:r>
              <a:rPr b="0"/>
              <a:t>= the food your body </a:t>
            </a:r>
            <a:br>
              <a:rPr b="0"/>
            </a:br>
            <a:r>
              <a:rPr b="0"/>
              <a:t>thinks is dangerous and reacts to.</a:t>
            </a:r>
          </a:p>
        </p:txBody>
      </p:sp>
      <p:pic>
        <p:nvPicPr>
          <p:cNvPr id="699"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pic>
        <p:nvPicPr>
          <p:cNvPr id="700" name="Food_Clean.pdf" descr="Food_Clean.pdf"/>
          <p:cNvPicPr>
            <a:picLocks noChangeAspect="1"/>
          </p:cNvPicPr>
          <p:nvPr/>
        </p:nvPicPr>
        <p:blipFill>
          <a:blip r:embed="rId4"/>
          <a:srcRect l="1194" t="381" r="2324" b="2181"/>
          <a:stretch>
            <a:fillRect/>
          </a:stretch>
        </p:blipFill>
        <p:spPr>
          <a:xfrm>
            <a:off x="13455858" y="8265387"/>
            <a:ext cx="3766624" cy="3766682"/>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6" y="0"/>
                  <a:pt x="9838" y="0"/>
                </a:cubicBezTo>
                <a:close/>
              </a:path>
            </a:pathLst>
          </a:custGeom>
          <a:ln w="12700">
            <a:miter lim="400000"/>
          </a:ln>
          <a:effectLst>
            <a:outerShdw blurRad="254000" dist="127000" dir="2700000" rotWithShape="0">
              <a:srgbClr val="000000">
                <a:alpha val="20000"/>
              </a:srgbClr>
            </a:outerShdw>
          </a:effectLst>
        </p:spPr>
      </p:pic>
      <p:pic>
        <p:nvPicPr>
          <p:cNvPr id="701" name="Icon_Check.pdf" descr="Icon_Check.pdf"/>
          <p:cNvPicPr>
            <a:picLocks noChangeAspect="1"/>
          </p:cNvPicPr>
          <p:nvPr/>
        </p:nvPicPr>
        <p:blipFill>
          <a:blip r:embed="rId5"/>
          <a:stretch>
            <a:fillRect/>
          </a:stretch>
        </p:blipFill>
        <p:spPr>
          <a:xfrm>
            <a:off x="13033497" y="7821100"/>
            <a:ext cx="1402007" cy="1402006"/>
          </a:xfrm>
          <a:prstGeom prst="rect">
            <a:avLst/>
          </a:prstGeom>
          <a:ln w="12700">
            <a:miter lim="400000"/>
          </a:ln>
          <a:effectLst>
            <a:outerShdw blurRad="254000" dist="127000" dir="2700000" rotWithShape="0">
              <a:srgbClr val="000000">
                <a:alpha val="20000"/>
              </a:srgbClr>
            </a:outerShdw>
          </a:effectLst>
        </p:spPr>
      </p:pic>
      <p:pic>
        <p:nvPicPr>
          <p:cNvPr id="702" name="Food_Egg.pdf" descr="Food_Egg.pdf"/>
          <p:cNvPicPr>
            <a:picLocks noChangeAspect="1"/>
          </p:cNvPicPr>
          <p:nvPr/>
        </p:nvPicPr>
        <p:blipFill>
          <a:blip r:embed="rId6"/>
          <a:srcRect r="2489" b="1344"/>
          <a:stretch>
            <a:fillRect/>
          </a:stretch>
        </p:blipFill>
        <p:spPr>
          <a:xfrm>
            <a:off x="18849057" y="8299439"/>
            <a:ext cx="3709115" cy="3715883"/>
          </a:xfrm>
          <a:custGeom>
            <a:avLst/>
            <a:gdLst/>
            <a:ahLst/>
            <a:cxnLst>
              <a:cxn ang="0">
                <a:pos x="wd2" y="hd2"/>
              </a:cxn>
              <a:cxn ang="5400000">
                <a:pos x="wd2" y="hd2"/>
              </a:cxn>
              <a:cxn ang="10800000">
                <a:pos x="wd2" y="hd2"/>
              </a:cxn>
              <a:cxn ang="16200000">
                <a:pos x="wd2" y="hd2"/>
              </a:cxn>
            </a:cxnLst>
            <a:rect l="0" t="0" r="r" b="b"/>
            <a:pathLst>
              <a:path w="20580" h="20582" extrusionOk="0">
                <a:moveTo>
                  <a:pt x="7762" y="0"/>
                </a:moveTo>
                <a:cubicBezTo>
                  <a:pt x="5923" y="426"/>
                  <a:pt x="4175" y="1343"/>
                  <a:pt x="2742" y="2774"/>
                </a:cubicBezTo>
                <a:cubicBezTo>
                  <a:pt x="1348" y="4165"/>
                  <a:pt x="442" y="5853"/>
                  <a:pt x="0" y="7632"/>
                </a:cubicBezTo>
                <a:lnTo>
                  <a:pt x="0" y="12666"/>
                </a:lnTo>
                <a:cubicBezTo>
                  <a:pt x="442" y="14446"/>
                  <a:pt x="1348" y="16135"/>
                  <a:pt x="2742" y="17526"/>
                </a:cubicBezTo>
                <a:cubicBezTo>
                  <a:pt x="6822" y="21600"/>
                  <a:pt x="13439" y="21600"/>
                  <a:pt x="17519" y="17526"/>
                </a:cubicBezTo>
                <a:cubicBezTo>
                  <a:pt x="21600" y="13453"/>
                  <a:pt x="21600" y="6848"/>
                  <a:pt x="17519" y="2774"/>
                </a:cubicBezTo>
                <a:cubicBezTo>
                  <a:pt x="16086" y="1343"/>
                  <a:pt x="14338" y="426"/>
                  <a:pt x="12499" y="0"/>
                </a:cubicBezTo>
                <a:lnTo>
                  <a:pt x="7762" y="0"/>
                </a:lnTo>
                <a:close/>
              </a:path>
            </a:pathLst>
          </a:custGeom>
          <a:ln w="12700">
            <a:miter lim="400000"/>
          </a:ln>
          <a:effectLst>
            <a:outerShdw blurRad="254000" dist="127000" dir="2700000" rotWithShape="0">
              <a:srgbClr val="000000">
                <a:alpha val="20000"/>
              </a:srgbClr>
            </a:outerShdw>
          </a:effectLst>
        </p:spPr>
      </p:pic>
      <p:pic>
        <p:nvPicPr>
          <p:cNvPr id="703" name="Tongs_Green.pdf" descr="Tongs_Green.pdf"/>
          <p:cNvPicPr>
            <a:picLocks noChangeAspect="1"/>
          </p:cNvPicPr>
          <p:nvPr/>
        </p:nvPicPr>
        <p:blipFill>
          <a:blip r:embed="rId7"/>
          <a:stretch>
            <a:fillRect/>
          </a:stretch>
        </p:blipFill>
        <p:spPr>
          <a:xfrm>
            <a:off x="14612250" y="9054148"/>
            <a:ext cx="3358106" cy="3358105"/>
          </a:xfrm>
          <a:prstGeom prst="rect">
            <a:avLst/>
          </a:prstGeom>
          <a:ln w="12700">
            <a:miter lim="400000"/>
          </a:ln>
          <a:effectLst>
            <a:outerShdw blurRad="254000" dist="127000" dir="2700000" rotWithShape="0">
              <a:srgbClr val="000000">
                <a:alpha val="20000"/>
              </a:srgbClr>
            </a:outerShdw>
          </a:effectLst>
        </p:spPr>
      </p:pic>
      <p:pic>
        <p:nvPicPr>
          <p:cNvPr id="704" name="Tongs_Purple.pdf" descr="Tongs_Purple.pdf"/>
          <p:cNvPicPr>
            <a:picLocks noChangeAspect="1"/>
          </p:cNvPicPr>
          <p:nvPr/>
        </p:nvPicPr>
        <p:blipFill>
          <a:blip r:embed="rId8"/>
          <a:stretch>
            <a:fillRect/>
          </a:stretch>
        </p:blipFill>
        <p:spPr>
          <a:xfrm>
            <a:off x="19947049" y="9054148"/>
            <a:ext cx="3358105" cy="3358105"/>
          </a:xfrm>
          <a:prstGeom prst="rect">
            <a:avLst/>
          </a:prstGeom>
          <a:ln w="12700">
            <a:miter lim="400000"/>
          </a:ln>
          <a:effectLst>
            <a:outerShdw blurRad="254000" dist="127000" dir="2700000" rotWithShape="0">
              <a:srgbClr val="000000">
                <a:alpha val="20000"/>
              </a:srgbClr>
            </a:outerShdw>
          </a:effectLst>
        </p:spPr>
      </p:pic>
      <p:pic>
        <p:nvPicPr>
          <p:cNvPr id="705" name="Food_Egg.pdf" descr="Food_Egg.pdf"/>
          <p:cNvPicPr>
            <a:picLocks noChangeAspect="1"/>
          </p:cNvPicPr>
          <p:nvPr/>
        </p:nvPicPr>
        <p:blipFill>
          <a:blip r:embed="rId6"/>
          <a:srcRect r="2155" b="1344"/>
          <a:stretch>
            <a:fillRect/>
          </a:stretch>
        </p:blipFill>
        <p:spPr>
          <a:xfrm>
            <a:off x="17451761" y="3307779"/>
            <a:ext cx="3721815" cy="3715883"/>
          </a:xfrm>
          <a:custGeom>
            <a:avLst/>
            <a:gdLst/>
            <a:ahLst/>
            <a:cxnLst>
              <a:cxn ang="0">
                <a:pos x="wd2" y="hd2"/>
              </a:cxn>
              <a:cxn ang="5400000">
                <a:pos x="wd2" y="hd2"/>
              </a:cxn>
              <a:cxn ang="10800000">
                <a:pos x="wd2" y="hd2"/>
              </a:cxn>
              <a:cxn ang="16200000">
                <a:pos x="wd2" y="hd2"/>
              </a:cxn>
            </a:cxnLst>
            <a:rect l="0" t="0" r="r" b="b"/>
            <a:pathLst>
              <a:path w="20583" h="20582" extrusionOk="0">
                <a:moveTo>
                  <a:pt x="7807" y="0"/>
                </a:moveTo>
                <a:cubicBezTo>
                  <a:pt x="5974" y="426"/>
                  <a:pt x="4232" y="1343"/>
                  <a:pt x="2803" y="2774"/>
                </a:cubicBezTo>
                <a:cubicBezTo>
                  <a:pt x="1339" y="4241"/>
                  <a:pt x="410" y="6036"/>
                  <a:pt x="0" y="7922"/>
                </a:cubicBezTo>
                <a:lnTo>
                  <a:pt x="0" y="12378"/>
                </a:lnTo>
                <a:cubicBezTo>
                  <a:pt x="410" y="14264"/>
                  <a:pt x="1339" y="16060"/>
                  <a:pt x="2803" y="17526"/>
                </a:cubicBezTo>
                <a:cubicBezTo>
                  <a:pt x="6870" y="21600"/>
                  <a:pt x="13465" y="21600"/>
                  <a:pt x="17533" y="17526"/>
                </a:cubicBezTo>
                <a:cubicBezTo>
                  <a:pt x="21600" y="13453"/>
                  <a:pt x="21600" y="6848"/>
                  <a:pt x="17533" y="2774"/>
                </a:cubicBezTo>
                <a:cubicBezTo>
                  <a:pt x="16104" y="1343"/>
                  <a:pt x="14361" y="426"/>
                  <a:pt x="12528" y="0"/>
                </a:cubicBezTo>
                <a:lnTo>
                  <a:pt x="7807" y="0"/>
                </a:lnTo>
                <a:close/>
              </a:path>
            </a:pathLst>
          </a:custGeom>
          <a:ln w="12700">
            <a:miter lim="400000"/>
          </a:ln>
          <a:effectLst>
            <a:outerShdw blurRad="254000" dist="127000" dir="2700000" rotWithShape="0">
              <a:srgbClr val="000000">
                <a:alpha val="20000"/>
              </a:srgbClr>
            </a:outerShdw>
          </a:effectLst>
        </p:spPr>
      </p:pic>
      <p:pic>
        <p:nvPicPr>
          <p:cNvPr id="706" name="Food_Clean.pdf" descr="Food_Clean.pdf"/>
          <p:cNvPicPr>
            <a:picLocks noChangeAspect="1"/>
          </p:cNvPicPr>
          <p:nvPr/>
        </p:nvPicPr>
        <p:blipFill>
          <a:blip r:embed="rId4"/>
          <a:srcRect r="2489" b="1344"/>
          <a:stretch>
            <a:fillRect/>
          </a:stretch>
        </p:blipFill>
        <p:spPr>
          <a:xfrm>
            <a:off x="13449865" y="3308654"/>
            <a:ext cx="3709116" cy="3715883"/>
          </a:xfrm>
          <a:custGeom>
            <a:avLst/>
            <a:gdLst/>
            <a:ahLst/>
            <a:cxnLst>
              <a:cxn ang="0">
                <a:pos x="wd2" y="hd2"/>
              </a:cxn>
              <a:cxn ang="5400000">
                <a:pos x="wd2" y="hd2"/>
              </a:cxn>
              <a:cxn ang="10800000">
                <a:pos x="wd2" y="hd2"/>
              </a:cxn>
              <a:cxn ang="16200000">
                <a:pos x="wd2" y="hd2"/>
              </a:cxn>
            </a:cxnLst>
            <a:rect l="0" t="0" r="r" b="b"/>
            <a:pathLst>
              <a:path w="20580" h="20582" extrusionOk="0">
                <a:moveTo>
                  <a:pt x="7762" y="0"/>
                </a:moveTo>
                <a:cubicBezTo>
                  <a:pt x="5923" y="426"/>
                  <a:pt x="4175" y="1343"/>
                  <a:pt x="2742" y="2774"/>
                </a:cubicBezTo>
                <a:cubicBezTo>
                  <a:pt x="1348" y="4165"/>
                  <a:pt x="442" y="5853"/>
                  <a:pt x="0" y="7632"/>
                </a:cubicBezTo>
                <a:lnTo>
                  <a:pt x="0" y="12666"/>
                </a:lnTo>
                <a:cubicBezTo>
                  <a:pt x="442" y="14446"/>
                  <a:pt x="1348" y="16135"/>
                  <a:pt x="2742" y="17526"/>
                </a:cubicBezTo>
                <a:cubicBezTo>
                  <a:pt x="6822" y="21600"/>
                  <a:pt x="13439" y="21600"/>
                  <a:pt x="17519" y="17526"/>
                </a:cubicBezTo>
                <a:cubicBezTo>
                  <a:pt x="21600" y="13453"/>
                  <a:pt x="21600" y="6848"/>
                  <a:pt x="17519" y="2774"/>
                </a:cubicBezTo>
                <a:cubicBezTo>
                  <a:pt x="16086" y="1343"/>
                  <a:pt x="14338" y="426"/>
                  <a:pt x="12499" y="0"/>
                </a:cubicBezTo>
                <a:lnTo>
                  <a:pt x="7762" y="0"/>
                </a:lnTo>
                <a:close/>
              </a:path>
            </a:pathLst>
          </a:custGeom>
          <a:ln w="12700">
            <a:miter lim="400000"/>
          </a:ln>
          <a:effectLst>
            <a:outerShdw blurRad="254000" dist="127000" dir="2700000" rotWithShape="0">
              <a:srgbClr val="000000">
                <a:alpha val="20000"/>
              </a:srgbClr>
            </a:outerShdw>
          </a:effectLst>
        </p:spPr>
      </p:pic>
      <p:pic>
        <p:nvPicPr>
          <p:cNvPr id="707" name="Icon_X.pdf" descr="Icon_X.pdf"/>
          <p:cNvPicPr>
            <a:picLocks noChangeAspect="1"/>
          </p:cNvPicPr>
          <p:nvPr/>
        </p:nvPicPr>
        <p:blipFill>
          <a:blip r:embed="rId9"/>
          <a:stretch>
            <a:fillRect/>
          </a:stretch>
        </p:blipFill>
        <p:spPr>
          <a:xfrm>
            <a:off x="13033556" y="2839025"/>
            <a:ext cx="1402007" cy="1402007"/>
          </a:xfrm>
          <a:prstGeom prst="rect">
            <a:avLst/>
          </a:prstGeom>
          <a:ln w="12700">
            <a:miter lim="400000"/>
          </a:ln>
          <a:effectLst>
            <a:outerShdw blurRad="254000" dist="127000" dir="2700000" rotWithShape="0">
              <a:srgbClr val="000000">
                <a:alpha val="20000"/>
              </a:srgbClr>
            </a:outerShdw>
          </a:effectLst>
        </p:spPr>
      </p:pic>
      <p:pic>
        <p:nvPicPr>
          <p:cNvPr id="708" name="Tongs_Blue.pdf" descr="Tongs_Blue.pdf"/>
          <p:cNvPicPr>
            <a:picLocks noChangeAspect="1"/>
          </p:cNvPicPr>
          <p:nvPr/>
        </p:nvPicPr>
        <p:blipFill>
          <a:blip r:embed="rId10"/>
          <a:stretch>
            <a:fillRect/>
          </a:stretch>
        </p:blipFill>
        <p:spPr>
          <a:xfrm>
            <a:off x="15515142" y="4073465"/>
            <a:ext cx="3358106" cy="3358106"/>
          </a:xfrm>
          <a:prstGeom prst="rect">
            <a:avLst/>
          </a:prstGeom>
          <a:ln w="12700">
            <a:miter lim="400000"/>
          </a:ln>
          <a:effectLst>
            <a:outerShdw blurRad="254000" dist="127000" dir="2700000" rotWithShape="0">
              <a:srgbClr val="000000">
                <a:alpha val="20000"/>
              </a:srgbClr>
            </a:outerShdw>
          </a:effec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48" name="Meet Caroline"/>
          <p:cNvSpPr txBox="1"/>
          <p:nvPr/>
        </p:nvSpPr>
        <p:spPr>
          <a:xfrm>
            <a:off x="762000" y="376457"/>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Meet Caroline</a:t>
            </a:r>
          </a:p>
        </p:txBody>
      </p:sp>
      <p:grpSp>
        <p:nvGrpSpPr>
          <p:cNvPr id="253" name="Group">
            <a:hlinkClick r:id="rId3"/>
          </p:cNvPr>
          <p:cNvGrpSpPr/>
          <p:nvPr/>
        </p:nvGrpSpPr>
        <p:grpSpPr>
          <a:xfrm>
            <a:off x="5157771" y="3102766"/>
            <a:ext cx="14068459" cy="8599223"/>
            <a:chOff x="0" y="0"/>
            <a:chExt cx="14068457" cy="8599221"/>
          </a:xfrm>
        </p:grpSpPr>
        <p:sp>
          <p:nvSpPr>
            <p:cNvPr id="249" name="Rectangle"/>
            <p:cNvSpPr/>
            <p:nvPr/>
          </p:nvSpPr>
          <p:spPr>
            <a:xfrm rot="180000">
              <a:off x="197210" y="352411"/>
              <a:ext cx="13674038" cy="7894398"/>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50" name="Rectangle"/>
            <p:cNvSpPr/>
            <p:nvPr/>
          </p:nvSpPr>
          <p:spPr>
            <a:xfrm rot="21480000">
              <a:off x="197210" y="352411"/>
              <a:ext cx="13674038" cy="7894399"/>
            </a:xfrm>
            <a:prstGeom prst="rect">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51" name="Picture 9" descr="Picture 9"/>
            <p:cNvPicPr>
              <a:picLocks noChangeAspect="1"/>
            </p:cNvPicPr>
            <p:nvPr/>
          </p:nvPicPr>
          <p:blipFill>
            <a:blip r:embed="rId4"/>
            <a:srcRect l="19768" t="18827" r="13450" b="16423"/>
            <a:stretch>
              <a:fillRect/>
            </a:stretch>
          </p:blipFill>
          <p:spPr>
            <a:xfrm>
              <a:off x="675922" y="991218"/>
              <a:ext cx="12585135" cy="6609459"/>
            </a:xfrm>
            <a:prstGeom prst="rect">
              <a:avLst/>
            </a:prstGeom>
            <a:ln w="12700" cap="flat">
              <a:noFill/>
              <a:miter lim="400000"/>
            </a:ln>
            <a:effectLst>
              <a:outerShdw blurRad="254000" dist="127000" dir="2700000" rotWithShape="0">
                <a:srgbClr val="000000">
                  <a:alpha val="20000"/>
                </a:srgbClr>
              </a:outerShdw>
            </a:effectLst>
          </p:spPr>
        </p:pic>
        <p:pic>
          <p:nvPicPr>
            <p:cNvPr id="252" name="Icon_Play.pdf" descr="Icon_Play.pdf"/>
            <p:cNvPicPr>
              <a:picLocks noChangeAspect="1"/>
            </p:cNvPicPr>
            <p:nvPr/>
          </p:nvPicPr>
          <p:blipFill>
            <a:blip r:embed="rId5">
              <a:alphaModFix amt="40000"/>
            </a:blip>
            <a:stretch>
              <a:fillRect/>
            </a:stretch>
          </p:blipFill>
          <p:spPr>
            <a:xfrm>
              <a:off x="4401452" y="1792296"/>
              <a:ext cx="5138600" cy="5138599"/>
            </a:xfrm>
            <a:prstGeom prst="rect">
              <a:avLst/>
            </a:prstGeom>
            <a:ln w="12700" cap="flat">
              <a:noFill/>
              <a:miter lim="400000"/>
            </a:ln>
            <a:effectLst/>
          </p:spPr>
        </p:pic>
      </p:grpSp>
      <p:sp>
        <p:nvSpPr>
          <p:cNvPr id="254" name="Circle"/>
          <p:cNvSpPr/>
          <p:nvPr/>
        </p:nvSpPr>
        <p:spPr>
          <a:xfrm>
            <a:off x="1473125" y="8796015"/>
            <a:ext cx="1787644"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5" name="Circle"/>
          <p:cNvSpPr/>
          <p:nvPr/>
        </p:nvSpPr>
        <p:spPr>
          <a:xfrm>
            <a:off x="2927308" y="7433822"/>
            <a:ext cx="1404785" cy="140478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6" name="Circle"/>
          <p:cNvSpPr/>
          <p:nvPr/>
        </p:nvSpPr>
        <p:spPr>
          <a:xfrm>
            <a:off x="19977061" y="9206117"/>
            <a:ext cx="1264931"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7" name="Circle"/>
          <p:cNvSpPr/>
          <p:nvPr/>
        </p:nvSpPr>
        <p:spPr>
          <a:xfrm>
            <a:off x="19837581" y="6565831"/>
            <a:ext cx="2245687" cy="224568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8" name="Circle"/>
          <p:cNvSpPr/>
          <p:nvPr/>
        </p:nvSpPr>
        <p:spPr>
          <a:xfrm>
            <a:off x="3594939" y="9276936"/>
            <a:ext cx="825799"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9" name="Circle"/>
          <p:cNvSpPr/>
          <p:nvPr/>
        </p:nvSpPr>
        <p:spPr>
          <a:xfrm>
            <a:off x="21664806" y="8934049"/>
            <a:ext cx="825801"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60" name="Subtitle 2">
            <a:hlinkClick r:id="rId3"/>
          </p:cNvPr>
          <p:cNvSpPr txBox="1"/>
          <p:nvPr/>
        </p:nvSpPr>
        <p:spPr>
          <a:xfrm>
            <a:off x="6082417" y="11726333"/>
            <a:ext cx="8334301" cy="82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foodallergycanada.ca/MeetCaroline</a:t>
            </a:r>
          </a:p>
        </p:txBody>
      </p:sp>
      <p:pic>
        <p:nvPicPr>
          <p:cNvPr id="261"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13" name="Ask question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Ask questions</a:t>
            </a:r>
          </a:p>
        </p:txBody>
      </p:sp>
      <p:sp>
        <p:nvSpPr>
          <p:cNvPr id="714" name="Quote Bubble"/>
          <p:cNvSpPr/>
          <p:nvPr/>
        </p:nvSpPr>
        <p:spPr>
          <a:xfrm>
            <a:off x="994832" y="6371768"/>
            <a:ext cx="4641346" cy="4641346"/>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15" name="TextBox 3"/>
          <p:cNvSpPr txBox="1"/>
          <p:nvPr/>
        </p:nvSpPr>
        <p:spPr>
          <a:xfrm>
            <a:off x="1211193" y="7804507"/>
            <a:ext cx="4208733" cy="1695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800">
                <a:solidFill>
                  <a:srgbClr val="FFFFFF"/>
                </a:solidFill>
              </a:defRPr>
            </a:pPr>
            <a:r>
              <a:t>What are the </a:t>
            </a:r>
            <a:r>
              <a:rPr b="1"/>
              <a:t>ingredients</a:t>
            </a:r>
            <a:r>
              <a:t>?</a:t>
            </a:r>
          </a:p>
        </p:txBody>
      </p:sp>
      <p:sp>
        <p:nvSpPr>
          <p:cNvPr id="716" name="Quote Bubble"/>
          <p:cNvSpPr/>
          <p:nvPr/>
        </p:nvSpPr>
        <p:spPr>
          <a:xfrm>
            <a:off x="5927725" y="4805712"/>
            <a:ext cx="4060446" cy="4060446"/>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17" name="TextBox 7"/>
          <p:cNvSpPr txBox="1"/>
          <p:nvPr/>
        </p:nvSpPr>
        <p:spPr>
          <a:xfrm>
            <a:off x="5958661" y="5728535"/>
            <a:ext cx="3998589" cy="252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800">
                <a:solidFill>
                  <a:srgbClr val="FFFFFF"/>
                </a:solidFill>
              </a:defRPr>
            </a:pPr>
            <a:r>
              <a:t>Did you use </a:t>
            </a:r>
            <a:r>
              <a:rPr b="1"/>
              <a:t>separate utensils</a:t>
            </a:r>
            <a:r>
              <a:t>?</a:t>
            </a:r>
          </a:p>
        </p:txBody>
      </p:sp>
      <p:sp>
        <p:nvSpPr>
          <p:cNvPr id="718" name="Quote Bubble"/>
          <p:cNvSpPr/>
          <p:nvPr/>
        </p:nvSpPr>
        <p:spPr>
          <a:xfrm flipH="1">
            <a:off x="7503555" y="9122075"/>
            <a:ext cx="3581771" cy="3581771"/>
          </a:xfrm>
          <a:prstGeom prst="wedgeEllipseCallout">
            <a:avLst>
              <a:gd name="adj1" fmla="val -48783"/>
              <a:gd name="adj2" fmla="val 6946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19" name="TextBox 9"/>
          <p:cNvSpPr txBox="1"/>
          <p:nvPr/>
        </p:nvSpPr>
        <p:spPr>
          <a:xfrm>
            <a:off x="7638685" y="9583262"/>
            <a:ext cx="3311400" cy="252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800">
                <a:solidFill>
                  <a:srgbClr val="FFFFFF"/>
                </a:solidFill>
              </a:defRPr>
            </a:pPr>
            <a:r>
              <a:t>Did you </a:t>
            </a:r>
            <a:r>
              <a:rPr b="1"/>
              <a:t>wash your hands</a:t>
            </a:r>
            <a:r>
              <a:t>?</a:t>
            </a:r>
          </a:p>
        </p:txBody>
      </p:sp>
      <p:sp>
        <p:nvSpPr>
          <p:cNvPr id="720" name="Quote Bubble"/>
          <p:cNvSpPr/>
          <p:nvPr/>
        </p:nvSpPr>
        <p:spPr>
          <a:xfrm flipH="1">
            <a:off x="10743679" y="5420578"/>
            <a:ext cx="5410216" cy="5410216"/>
          </a:xfrm>
          <a:prstGeom prst="wedgeEllipseCallout">
            <a:avLst>
              <a:gd name="adj1" fmla="val -48783"/>
              <a:gd name="adj2" fmla="val 6946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1" name="TextBox 10"/>
          <p:cNvSpPr txBox="1"/>
          <p:nvPr/>
        </p:nvSpPr>
        <p:spPr>
          <a:xfrm>
            <a:off x="10901085" y="6584243"/>
            <a:ext cx="5095512" cy="3364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800">
                <a:solidFill>
                  <a:srgbClr val="FFFFFF"/>
                </a:solidFill>
              </a:defRPr>
            </a:pPr>
            <a:r>
              <a:t>Did you </a:t>
            </a:r>
            <a:r>
              <a:rPr b="1"/>
              <a:t>clean</a:t>
            </a:r>
          </a:p>
          <a:p>
            <a:pPr algn="ctr">
              <a:lnSpc>
                <a:spcPct val="120000"/>
              </a:lnSpc>
              <a:defRPr sz="4800" b="1">
                <a:solidFill>
                  <a:srgbClr val="FFFFFF"/>
                </a:solidFill>
              </a:defRPr>
            </a:pPr>
            <a:r>
              <a:t>the surfaces</a:t>
            </a:r>
            <a:r>
              <a:rPr b="0"/>
              <a:t> you used to make</a:t>
            </a:r>
          </a:p>
          <a:p>
            <a:pPr algn="ctr">
              <a:lnSpc>
                <a:spcPct val="120000"/>
              </a:lnSpc>
              <a:defRPr sz="4800">
                <a:solidFill>
                  <a:srgbClr val="FFFFFF"/>
                </a:solidFill>
              </a:defRPr>
            </a:pPr>
            <a:r>
              <a:t>the food?</a:t>
            </a:r>
          </a:p>
        </p:txBody>
      </p:sp>
      <p:sp>
        <p:nvSpPr>
          <p:cNvPr id="722" name="Quote Bubble"/>
          <p:cNvSpPr/>
          <p:nvPr/>
        </p:nvSpPr>
        <p:spPr>
          <a:xfrm>
            <a:off x="16600467" y="8404017"/>
            <a:ext cx="3942330" cy="3942329"/>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3" name="TextBox 6"/>
          <p:cNvSpPr txBox="1"/>
          <p:nvPr/>
        </p:nvSpPr>
        <p:spPr>
          <a:xfrm>
            <a:off x="17061832" y="9237323"/>
            <a:ext cx="3019588" cy="252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800" b="1">
                <a:solidFill>
                  <a:srgbClr val="FFFFFF"/>
                </a:solidFill>
              </a:defRPr>
            </a:pPr>
            <a:r>
              <a:t>How</a:t>
            </a:r>
            <a:r>
              <a:rPr b="0"/>
              <a:t> was the food made?</a:t>
            </a:r>
          </a:p>
        </p:txBody>
      </p:sp>
      <p:sp>
        <p:nvSpPr>
          <p:cNvPr id="724" name="Quote Bubble"/>
          <p:cNvSpPr/>
          <p:nvPr/>
        </p:nvSpPr>
        <p:spPr>
          <a:xfrm flipH="1">
            <a:off x="17616216" y="2677896"/>
            <a:ext cx="5510962" cy="5510961"/>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5" name="TextBox 8"/>
          <p:cNvSpPr txBox="1"/>
          <p:nvPr/>
        </p:nvSpPr>
        <p:spPr>
          <a:xfrm>
            <a:off x="18050913" y="3695836"/>
            <a:ext cx="4641453" cy="3364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800">
                <a:solidFill>
                  <a:srgbClr val="FFFFFF"/>
                </a:solidFill>
              </a:defRPr>
            </a:pPr>
            <a:r>
              <a:t>Is this food </a:t>
            </a:r>
            <a:br/>
            <a:r>
              <a:rPr b="1"/>
              <a:t>safe</a:t>
            </a:r>
            <a:r>
              <a:t> for </a:t>
            </a:r>
            <a:br/>
            <a:r>
              <a:t>someone with </a:t>
            </a:r>
            <a:br/>
            <a:r>
              <a:t>food allergy?</a:t>
            </a:r>
          </a:p>
        </p:txBody>
      </p:sp>
      <p:sp>
        <p:nvSpPr>
          <p:cNvPr id="726" name="Subtitle 2"/>
          <p:cNvSpPr txBox="1"/>
          <p:nvPr/>
        </p:nvSpPr>
        <p:spPr>
          <a:xfrm>
            <a:off x="1016001" y="2794000"/>
            <a:ext cx="16556852" cy="2529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4800">
                <a:solidFill>
                  <a:srgbClr val="636466"/>
                </a:solidFill>
              </a:defRPr>
            </a:lvl1pPr>
          </a:lstStyle>
          <a:p>
            <a:r>
              <a:t>Ask questions about ingredients and how food is prepared when eating out or when someone else is making food</a:t>
            </a:r>
          </a:p>
        </p:txBody>
      </p:sp>
      <p:pic>
        <p:nvPicPr>
          <p:cNvPr id="727"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32" name="Circle"/>
          <p:cNvSpPr/>
          <p:nvPr/>
        </p:nvSpPr>
        <p:spPr>
          <a:xfrm>
            <a:off x="9280944" y="4031641"/>
            <a:ext cx="8482461" cy="848246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733" name="FAC-Handwash.pdf" descr="FAC-Handwash.pdf"/>
          <p:cNvPicPr>
            <a:picLocks noChangeAspect="1"/>
          </p:cNvPicPr>
          <p:nvPr/>
        </p:nvPicPr>
        <p:blipFill>
          <a:blip r:embed="rId3"/>
          <a:srcRect r="1"/>
          <a:stretch>
            <a:fillRect/>
          </a:stretch>
        </p:blipFill>
        <p:spPr>
          <a:xfrm>
            <a:off x="9837188" y="4385733"/>
            <a:ext cx="7369970" cy="73699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3" y="1055"/>
                  <a:pt x="3164" y="3164"/>
                </a:cubicBezTo>
                <a:cubicBezTo>
                  <a:pt x="1055" y="5273"/>
                  <a:pt x="0" y="8036"/>
                  <a:pt x="0" y="10800"/>
                </a:cubicBezTo>
                <a:cubicBezTo>
                  <a:pt x="0" y="13564"/>
                  <a:pt x="1055" y="16328"/>
                  <a:pt x="3164" y="18437"/>
                </a:cubicBezTo>
                <a:cubicBezTo>
                  <a:pt x="5273" y="20546"/>
                  <a:pt x="8036" y="21600"/>
                  <a:pt x="10800" y="21600"/>
                </a:cubicBezTo>
                <a:cubicBezTo>
                  <a:pt x="13564" y="21600"/>
                  <a:pt x="16328" y="20546"/>
                  <a:pt x="18437" y="18437"/>
                </a:cubicBezTo>
                <a:cubicBezTo>
                  <a:pt x="20546" y="16328"/>
                  <a:pt x="21600" y="13564"/>
                  <a:pt x="21600" y="10800"/>
                </a:cubicBezTo>
                <a:cubicBezTo>
                  <a:pt x="21600" y="8036"/>
                  <a:pt x="20546" y="5273"/>
                  <a:pt x="18437" y="3164"/>
                </a:cubicBezTo>
                <a:cubicBezTo>
                  <a:pt x="16328" y="1055"/>
                  <a:pt x="13564" y="0"/>
                  <a:pt x="10800" y="0"/>
                </a:cubicBezTo>
                <a:close/>
              </a:path>
            </a:pathLst>
          </a:custGeom>
          <a:ln w="12700">
            <a:miter lim="400000"/>
          </a:ln>
          <a:effectLst>
            <a:outerShdw blurRad="254000" dist="127000" dir="2700000" rotWithShape="0">
              <a:srgbClr val="000000">
                <a:alpha val="20000"/>
              </a:srgbClr>
            </a:outerShdw>
          </a:effectLst>
        </p:spPr>
      </p:pic>
      <p:sp>
        <p:nvSpPr>
          <p:cNvPr id="734" name="Wash hands and clean up"/>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Wash hands and clean up</a:t>
            </a:r>
          </a:p>
        </p:txBody>
      </p:sp>
      <p:grpSp>
        <p:nvGrpSpPr>
          <p:cNvPr id="737" name="Group"/>
          <p:cNvGrpSpPr/>
          <p:nvPr/>
        </p:nvGrpSpPr>
        <p:grpSpPr>
          <a:xfrm>
            <a:off x="16008686" y="3393149"/>
            <a:ext cx="7369973" cy="7369971"/>
            <a:chOff x="0" y="0"/>
            <a:chExt cx="7369971" cy="7369970"/>
          </a:xfrm>
        </p:grpSpPr>
        <p:sp>
          <p:nvSpPr>
            <p:cNvPr id="735" name="Circle"/>
            <p:cNvSpPr/>
            <p:nvPr/>
          </p:nvSpPr>
          <p:spPr>
            <a:xfrm>
              <a:off x="0" y="-1"/>
              <a:ext cx="7369973" cy="7369972"/>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36" name="FAC-TableWipe3.pdf" descr="FAC-TableWipe3.pdf"/>
            <p:cNvPicPr>
              <a:picLocks noChangeAspect="1"/>
            </p:cNvPicPr>
            <p:nvPr/>
          </p:nvPicPr>
          <p:blipFill>
            <a:blip r:embed="rId4"/>
            <a:srcRect l="22840" t="13420" r="50656" b="60076"/>
            <a:stretch>
              <a:fillRect/>
            </a:stretch>
          </p:blipFill>
          <p:spPr>
            <a:xfrm>
              <a:off x="365263" y="498140"/>
              <a:ext cx="6075995" cy="607610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cap="flat">
              <a:noFill/>
              <a:miter lim="400000"/>
            </a:ln>
            <a:effectLst>
              <a:outerShdw blurRad="254000" dist="127000" dir="2700000" rotWithShape="0">
                <a:srgbClr val="000000">
                  <a:alpha val="20000"/>
                </a:srgbClr>
              </a:outerShdw>
            </a:effectLst>
          </p:spPr>
        </p:pic>
      </p:grpSp>
      <p:sp>
        <p:nvSpPr>
          <p:cNvPr id="738" name="Wash your hands with soap before and after eating…"/>
          <p:cNvSpPr txBox="1">
            <a:spLocks noGrp="1"/>
          </p:cNvSpPr>
          <p:nvPr>
            <p:ph type="body" sz="half" idx="4294967295"/>
          </p:nvPr>
        </p:nvSpPr>
        <p:spPr>
          <a:xfrm>
            <a:off x="1015999" y="3044370"/>
            <a:ext cx="8877259" cy="9081041"/>
          </a:xfrm>
          <a:prstGeom prst="rect">
            <a:avLst/>
          </a:prstGeom>
        </p:spPr>
        <p:txBody>
          <a:bodyPr/>
          <a:lstStyle/>
          <a:p>
            <a:pPr marL="381000" indent="-381000">
              <a:lnSpc>
                <a:spcPct val="120000"/>
              </a:lnSpc>
              <a:spcBef>
                <a:spcPts val="1200"/>
              </a:spcBef>
              <a:defRPr sz="4800">
                <a:solidFill>
                  <a:srgbClr val="636466"/>
                </a:solidFill>
              </a:defRPr>
            </a:pPr>
            <a:r>
              <a:t>Wash your hands with soap before and after eating</a:t>
            </a:r>
          </a:p>
          <a:p>
            <a:pPr marL="381000" indent="-381000">
              <a:lnSpc>
                <a:spcPct val="120000"/>
              </a:lnSpc>
              <a:spcBef>
                <a:spcPts val="1200"/>
              </a:spcBef>
              <a:defRPr sz="4800">
                <a:solidFill>
                  <a:srgbClr val="636466"/>
                </a:solidFill>
              </a:defRPr>
            </a:pPr>
            <a:r>
              <a:t>Clean up after yourself </a:t>
            </a:r>
            <a:br/>
            <a:r>
              <a:t>after eating</a:t>
            </a:r>
          </a:p>
        </p:txBody>
      </p:sp>
      <p:pic>
        <p:nvPicPr>
          <p:cNvPr id="739"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44" name="Be ready for a reaction"/>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Be ready for a reaction</a:t>
            </a:r>
          </a:p>
        </p:txBody>
      </p:sp>
      <p:grpSp>
        <p:nvGrpSpPr>
          <p:cNvPr id="747" name="Group"/>
          <p:cNvGrpSpPr/>
          <p:nvPr/>
        </p:nvGrpSpPr>
        <p:grpSpPr>
          <a:xfrm>
            <a:off x="13071416" y="3660023"/>
            <a:ext cx="8689762" cy="8689763"/>
            <a:chOff x="0" y="0"/>
            <a:chExt cx="8689761" cy="8689761"/>
          </a:xfrm>
        </p:grpSpPr>
        <p:sp>
          <p:nvSpPr>
            <p:cNvPr id="745" name="Circle"/>
            <p:cNvSpPr/>
            <p:nvPr/>
          </p:nvSpPr>
          <p:spPr>
            <a:xfrm>
              <a:off x="0" y="0"/>
              <a:ext cx="8689762" cy="8689762"/>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46" name="AAFA_Inject.pdf" descr="AAFA_Inject.pdf"/>
            <p:cNvPicPr>
              <a:picLocks noChangeAspect="1"/>
            </p:cNvPicPr>
            <p:nvPr/>
          </p:nvPicPr>
          <p:blipFill>
            <a:blip r:embed="rId3"/>
            <a:srcRect l="13470" t="3005" r="2797" b="13402"/>
            <a:stretch>
              <a:fillRect/>
            </a:stretch>
          </p:blipFill>
          <p:spPr>
            <a:xfrm>
              <a:off x="389687" y="405002"/>
              <a:ext cx="7594888" cy="7595112"/>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7"/>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7"/>
                    <a:pt x="12356" y="0"/>
                    <a:pt x="9838" y="0"/>
                  </a:cubicBezTo>
                  <a:close/>
                </a:path>
              </a:pathLst>
            </a:custGeom>
            <a:ln w="12700" cap="flat">
              <a:noFill/>
              <a:miter lim="400000"/>
            </a:ln>
            <a:effectLst>
              <a:outerShdw blurRad="254000" dist="127000" dir="2700000" rotWithShape="0">
                <a:srgbClr val="000000">
                  <a:alpha val="20000"/>
                </a:srgbClr>
              </a:outerShdw>
            </a:effectLst>
          </p:spPr>
        </p:pic>
      </p:grpSp>
      <p:sp>
        <p:nvSpPr>
          <p:cNvPr id="748" name="Be able to recognize the symptoms of a reaction…"/>
          <p:cNvSpPr txBox="1">
            <a:spLocks noGrp="1"/>
          </p:cNvSpPr>
          <p:nvPr>
            <p:ph type="body" sz="quarter" idx="4294967295"/>
          </p:nvPr>
        </p:nvSpPr>
        <p:spPr>
          <a:xfrm>
            <a:off x="1015999" y="3069770"/>
            <a:ext cx="13969037" cy="3053079"/>
          </a:xfrm>
          <a:prstGeom prst="rect">
            <a:avLst/>
          </a:prstGeom>
        </p:spPr>
        <p:txBody>
          <a:bodyPr/>
          <a:lstStyle/>
          <a:p>
            <a:pPr marL="381000" indent="-381000">
              <a:lnSpc>
                <a:spcPct val="120000"/>
              </a:lnSpc>
              <a:spcBef>
                <a:spcPts val="1200"/>
              </a:spcBef>
              <a:defRPr sz="4800">
                <a:solidFill>
                  <a:srgbClr val="636466"/>
                </a:solidFill>
              </a:defRPr>
            </a:pPr>
            <a:r>
              <a:t>Be able to recognize the symptoms of a reaction</a:t>
            </a:r>
          </a:p>
          <a:p>
            <a:pPr marL="381000" indent="-381000">
              <a:lnSpc>
                <a:spcPct val="120000"/>
              </a:lnSpc>
              <a:spcBef>
                <a:spcPts val="1200"/>
              </a:spcBef>
              <a:defRPr sz="4800">
                <a:solidFill>
                  <a:srgbClr val="636466"/>
                </a:solidFill>
              </a:defRPr>
            </a:pPr>
            <a:r>
              <a:t>Know how to use an epinephrine auto-injector</a:t>
            </a:r>
          </a:p>
          <a:p>
            <a:pPr marL="381000" indent="-381000">
              <a:lnSpc>
                <a:spcPct val="120000"/>
              </a:lnSpc>
              <a:spcBef>
                <a:spcPts val="1200"/>
              </a:spcBef>
              <a:defRPr sz="4800">
                <a:solidFill>
                  <a:srgbClr val="636466"/>
                </a:solidFill>
              </a:defRPr>
            </a:pPr>
            <a:r>
              <a:t>Ask for help from an adult as needed</a:t>
            </a:r>
          </a:p>
        </p:txBody>
      </p:sp>
      <p:pic>
        <p:nvPicPr>
          <p:cNvPr id="749"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grpSp>
        <p:nvGrpSpPr>
          <p:cNvPr id="754" name="Group"/>
          <p:cNvGrpSpPr/>
          <p:nvPr/>
        </p:nvGrpSpPr>
        <p:grpSpPr>
          <a:xfrm rot="240000">
            <a:off x="21247854" y="7908349"/>
            <a:ext cx="2609781" cy="4460564"/>
            <a:chOff x="0" y="0"/>
            <a:chExt cx="2609779" cy="4460563"/>
          </a:xfrm>
        </p:grpSpPr>
        <p:sp>
          <p:nvSpPr>
            <p:cNvPr id="750" name="Circle"/>
            <p:cNvSpPr/>
            <p:nvPr/>
          </p:nvSpPr>
          <p:spPr>
            <a:xfrm>
              <a:off x="0" y="2591808"/>
              <a:ext cx="1868755" cy="1868756"/>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1" name="Circle"/>
            <p:cNvSpPr/>
            <p:nvPr/>
          </p:nvSpPr>
          <p:spPr>
            <a:xfrm>
              <a:off x="978334" y="1262529"/>
              <a:ext cx="1147927" cy="1147927"/>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2" name="Circle"/>
            <p:cNvSpPr/>
            <p:nvPr/>
          </p:nvSpPr>
          <p:spPr>
            <a:xfrm>
              <a:off x="789808" y="0"/>
              <a:ext cx="936229" cy="936229"/>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3" name="Circle"/>
            <p:cNvSpPr/>
            <p:nvPr/>
          </p:nvSpPr>
          <p:spPr>
            <a:xfrm>
              <a:off x="2014867" y="486264"/>
              <a:ext cx="594913" cy="594913"/>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grpSp>
      <p:grpSp>
        <p:nvGrpSpPr>
          <p:cNvPr id="759" name="Group"/>
          <p:cNvGrpSpPr/>
          <p:nvPr/>
        </p:nvGrpSpPr>
        <p:grpSpPr>
          <a:xfrm>
            <a:off x="782340" y="10389965"/>
            <a:ext cx="11881050" cy="3053079"/>
            <a:chOff x="0" y="0"/>
            <a:chExt cx="11881049" cy="3053077"/>
          </a:xfrm>
        </p:grpSpPr>
        <p:sp>
          <p:nvSpPr>
            <p:cNvPr id="755" name="Rounded Rectangle"/>
            <p:cNvSpPr/>
            <p:nvPr/>
          </p:nvSpPr>
          <p:spPr>
            <a:xfrm>
              <a:off x="1251974" y="582948"/>
              <a:ext cx="10629076" cy="2032002"/>
            </a:xfrm>
            <a:prstGeom prst="roundRect">
              <a:avLst>
                <a:gd name="adj" fmla="val 22101"/>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6" name="Subtitle 2"/>
            <p:cNvSpPr txBox="1"/>
            <p:nvPr/>
          </p:nvSpPr>
          <p:spPr>
            <a:xfrm>
              <a:off x="2649069" y="756954"/>
              <a:ext cx="8967400" cy="18557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p>
              <a:pPr>
                <a:lnSpc>
                  <a:spcPct val="108000"/>
                </a:lnSpc>
                <a:defRPr sz="4800" b="1">
                  <a:solidFill>
                    <a:srgbClr val="F2F3F2"/>
                  </a:solidFill>
                </a:defRPr>
              </a:pPr>
              <a:r>
                <a:rPr b="0"/>
                <a:t>Do you remember what the symptoms of </a:t>
              </a:r>
              <a:r>
                <a:t>anaphylaxis</a:t>
              </a:r>
              <a:r>
                <a:rPr b="0"/>
                <a:t> are?</a:t>
              </a:r>
            </a:p>
          </p:txBody>
        </p:sp>
        <p:sp>
          <p:nvSpPr>
            <p:cNvPr id="757" name="Circle"/>
            <p:cNvSpPr/>
            <p:nvPr/>
          </p:nvSpPr>
          <p:spPr>
            <a:xfrm>
              <a:off x="0" y="325139"/>
              <a:ext cx="2496255" cy="2496255"/>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8" name="?"/>
            <p:cNvSpPr txBox="1"/>
            <p:nvPr/>
          </p:nvSpPr>
          <p:spPr>
            <a:xfrm>
              <a:off x="704009" y="0"/>
              <a:ext cx="1404738" cy="30530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grpSp>
      <p:sp>
        <p:nvSpPr>
          <p:cNvPr id="760" name="Rounded Rectangle"/>
          <p:cNvSpPr/>
          <p:nvPr/>
        </p:nvSpPr>
        <p:spPr>
          <a:xfrm>
            <a:off x="963717" y="7360173"/>
            <a:ext cx="11303296" cy="2796667"/>
          </a:xfrm>
          <a:prstGeom prst="roundRect">
            <a:avLst>
              <a:gd name="adj" fmla="val 17751"/>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761" name="Icon_Hazard.pdf" descr="Icon_Hazard.pdf"/>
          <p:cNvPicPr>
            <a:picLocks noChangeAspect="1"/>
          </p:cNvPicPr>
          <p:nvPr/>
        </p:nvPicPr>
        <p:blipFill>
          <a:blip r:embed="rId5"/>
          <a:stretch>
            <a:fillRect/>
          </a:stretch>
        </p:blipFill>
        <p:spPr>
          <a:xfrm>
            <a:off x="1330698" y="6388426"/>
            <a:ext cx="2830732" cy="2529882"/>
          </a:xfrm>
          <a:prstGeom prst="rect">
            <a:avLst/>
          </a:prstGeom>
          <a:ln w="12700">
            <a:miter lim="400000"/>
          </a:ln>
          <a:effectLst>
            <a:outerShdw blurRad="254000" dist="127000" dir="2700000" rotWithShape="0">
              <a:srgbClr val="000000">
                <a:alpha val="20000"/>
              </a:srgbClr>
            </a:outerShdw>
          </a:effectLst>
        </p:spPr>
      </p:pic>
      <p:sp>
        <p:nvSpPr>
          <p:cNvPr id="762" name="Subtitle 2"/>
          <p:cNvSpPr txBox="1"/>
          <p:nvPr/>
        </p:nvSpPr>
        <p:spPr>
          <a:xfrm>
            <a:off x="1258686" y="7564384"/>
            <a:ext cx="10957491" cy="2496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08000"/>
              </a:lnSpc>
              <a:spcBef>
                <a:spcPts val="2000"/>
              </a:spcBef>
              <a:defRPr sz="4800">
                <a:solidFill>
                  <a:srgbClr val="FFFFFF"/>
                </a:solidFill>
              </a:defRPr>
            </a:pPr>
            <a:r>
              <a:t>                  Every student with food </a:t>
            </a:r>
            <a:br/>
            <a:r>
              <a:t>                  allergy has an </a:t>
            </a:r>
            <a:r>
              <a:rPr b="1"/>
              <a:t>anaphylaxis action plan</a:t>
            </a:r>
            <a:r>
              <a:t> that the school follows.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67" name="Talk about it…"/>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Talk about it…</a:t>
            </a:r>
          </a:p>
        </p:txBody>
      </p:sp>
      <p:sp>
        <p:nvSpPr>
          <p:cNvPr id="768" name="Talk to friends and classmates about their food allergy…"/>
          <p:cNvSpPr txBox="1"/>
          <p:nvPr/>
        </p:nvSpPr>
        <p:spPr>
          <a:xfrm>
            <a:off x="1016001" y="3069770"/>
            <a:ext cx="9081681" cy="4827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73380" indent="-373380" defTabSz="1792222">
              <a:lnSpc>
                <a:spcPct val="120000"/>
              </a:lnSpc>
              <a:spcBef>
                <a:spcPts val="1100"/>
              </a:spcBef>
              <a:buSzPct val="100000"/>
              <a:buFont typeface="Arial"/>
              <a:buChar char="•"/>
              <a:defRPr sz="4300">
                <a:solidFill>
                  <a:srgbClr val="636466"/>
                </a:solidFill>
              </a:defRPr>
            </a:pPr>
            <a:r>
              <a:t>Talk to </a:t>
            </a:r>
            <a:r>
              <a:rPr b="1"/>
              <a:t>friends and classmates </a:t>
            </a:r>
            <a:r>
              <a:t>about their food allergy</a:t>
            </a:r>
          </a:p>
          <a:p>
            <a:pPr marL="373380" indent="-373380" defTabSz="1792222">
              <a:lnSpc>
                <a:spcPct val="120000"/>
              </a:lnSpc>
              <a:spcBef>
                <a:spcPts val="1100"/>
              </a:spcBef>
              <a:buSzPct val="100000"/>
              <a:buFont typeface="Arial"/>
              <a:buChar char="•"/>
              <a:defRPr sz="4300">
                <a:solidFill>
                  <a:srgbClr val="636466"/>
                </a:solidFill>
              </a:defRPr>
            </a:pPr>
            <a:r>
              <a:t>Have them explain what they </a:t>
            </a:r>
            <a:br/>
            <a:r>
              <a:t>do to </a:t>
            </a:r>
            <a:r>
              <a:rPr b="1"/>
              <a:t>stay safe</a:t>
            </a:r>
          </a:p>
          <a:p>
            <a:pPr marL="373380" indent="-373380" defTabSz="1792222">
              <a:lnSpc>
                <a:spcPct val="120000"/>
              </a:lnSpc>
              <a:spcBef>
                <a:spcPts val="1100"/>
              </a:spcBef>
              <a:buSzPct val="100000"/>
              <a:buFont typeface="Arial"/>
              <a:buChar char="•"/>
              <a:defRPr sz="4300">
                <a:solidFill>
                  <a:srgbClr val="636466"/>
                </a:solidFill>
              </a:defRPr>
            </a:pPr>
            <a:r>
              <a:t>Ask how you can </a:t>
            </a:r>
            <a:r>
              <a:rPr b="1"/>
              <a:t>support</a:t>
            </a:r>
            <a:r>
              <a:t> them</a:t>
            </a:r>
          </a:p>
        </p:txBody>
      </p:sp>
      <p:sp>
        <p:nvSpPr>
          <p:cNvPr id="769" name="Circle"/>
          <p:cNvSpPr/>
          <p:nvPr/>
        </p:nvSpPr>
        <p:spPr>
          <a:xfrm>
            <a:off x="20759173" y="3576146"/>
            <a:ext cx="2273433" cy="22734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grpSp>
        <p:nvGrpSpPr>
          <p:cNvPr id="772" name="Group"/>
          <p:cNvGrpSpPr/>
          <p:nvPr/>
        </p:nvGrpSpPr>
        <p:grpSpPr>
          <a:xfrm>
            <a:off x="11015364" y="2643108"/>
            <a:ext cx="9863040" cy="9863040"/>
            <a:chOff x="0" y="0"/>
            <a:chExt cx="9863038" cy="9863038"/>
          </a:xfrm>
        </p:grpSpPr>
        <p:sp>
          <p:nvSpPr>
            <p:cNvPr id="770" name="Circle"/>
            <p:cNvSpPr/>
            <p:nvPr/>
          </p:nvSpPr>
          <p:spPr>
            <a:xfrm>
              <a:off x="-1" y="-1"/>
              <a:ext cx="9863040" cy="9863040"/>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71" name="AAFA_Group.pdf" descr="AAFA_Group.pdf"/>
            <p:cNvPicPr>
              <a:picLocks noChangeAspect="1"/>
            </p:cNvPicPr>
            <p:nvPr/>
          </p:nvPicPr>
          <p:blipFill>
            <a:blip r:embed="rId3"/>
            <a:srcRect l="402" t="1921" r="405" b="1920"/>
            <a:stretch>
              <a:fillRect/>
            </a:stretch>
          </p:blipFill>
          <p:spPr>
            <a:xfrm>
              <a:off x="375336" y="426062"/>
              <a:ext cx="8620507" cy="8620373"/>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1" y="0"/>
                    <a:pt x="4804" y="1005"/>
                    <a:pt x="2882" y="3016"/>
                  </a:cubicBezTo>
                  <a:cubicBezTo>
                    <a:pt x="-960" y="7037"/>
                    <a:pt x="-960" y="13557"/>
                    <a:pt x="2882" y="17579"/>
                  </a:cubicBezTo>
                  <a:cubicBezTo>
                    <a:pt x="6725" y="21600"/>
                    <a:pt x="12955" y="21600"/>
                    <a:pt x="16798" y="17579"/>
                  </a:cubicBezTo>
                  <a:cubicBezTo>
                    <a:pt x="20640" y="13557"/>
                    <a:pt x="20640" y="7037"/>
                    <a:pt x="16798" y="3016"/>
                  </a:cubicBezTo>
                  <a:cubicBezTo>
                    <a:pt x="14876" y="1005"/>
                    <a:pt x="12358" y="0"/>
                    <a:pt x="9840" y="0"/>
                  </a:cubicBezTo>
                  <a:close/>
                </a:path>
              </a:pathLst>
            </a:custGeom>
            <a:ln w="12700" cap="flat">
              <a:noFill/>
              <a:miter lim="400000"/>
            </a:ln>
            <a:effectLst>
              <a:outerShdw blurRad="254000" dist="127000" dir="2700000" rotWithShape="0">
                <a:srgbClr val="000000">
                  <a:alpha val="20000"/>
                </a:srgbClr>
              </a:outerShdw>
            </a:effectLst>
          </p:spPr>
        </p:pic>
      </p:grpSp>
      <p:sp>
        <p:nvSpPr>
          <p:cNvPr id="773" name="Circle"/>
          <p:cNvSpPr/>
          <p:nvPr/>
        </p:nvSpPr>
        <p:spPr>
          <a:xfrm>
            <a:off x="10346052" y="10679679"/>
            <a:ext cx="1396509" cy="1396509"/>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74" name="Circle"/>
          <p:cNvSpPr/>
          <p:nvPr/>
        </p:nvSpPr>
        <p:spPr>
          <a:xfrm>
            <a:off x="9562531" y="9367346"/>
            <a:ext cx="1142509" cy="114250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775"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sp>
        <p:nvSpPr>
          <p:cNvPr id="776" name="Circle"/>
          <p:cNvSpPr/>
          <p:nvPr/>
        </p:nvSpPr>
        <p:spPr>
          <a:xfrm>
            <a:off x="21324633" y="6286746"/>
            <a:ext cx="1142509" cy="114250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77" name="Circle"/>
          <p:cNvSpPr/>
          <p:nvPr/>
        </p:nvSpPr>
        <p:spPr>
          <a:xfrm>
            <a:off x="9198464" y="10833597"/>
            <a:ext cx="768459" cy="76845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82" name="How Caroline managed food allergies"/>
          <p:cNvSpPr txBox="1"/>
          <p:nvPr/>
        </p:nvSpPr>
        <p:spPr>
          <a:xfrm>
            <a:off x="762000" y="372533"/>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How Caroline managed food allergies</a:t>
            </a:r>
          </a:p>
        </p:txBody>
      </p:sp>
      <p:grpSp>
        <p:nvGrpSpPr>
          <p:cNvPr id="787" name="Group">
            <a:hlinkClick r:id="rId3"/>
          </p:cNvPr>
          <p:cNvGrpSpPr/>
          <p:nvPr/>
        </p:nvGrpSpPr>
        <p:grpSpPr>
          <a:xfrm>
            <a:off x="7045445" y="2980068"/>
            <a:ext cx="14145980" cy="8800756"/>
            <a:chOff x="0" y="0"/>
            <a:chExt cx="14145978" cy="8800755"/>
          </a:xfrm>
        </p:grpSpPr>
        <p:sp>
          <p:nvSpPr>
            <p:cNvPr id="783" name="Rectangle"/>
            <p:cNvSpPr/>
            <p:nvPr/>
          </p:nvSpPr>
          <p:spPr>
            <a:xfrm rot="21360000">
              <a:off x="257859" y="465815"/>
              <a:ext cx="13630261" cy="786912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84" name="Rectangle"/>
            <p:cNvSpPr/>
            <p:nvPr/>
          </p:nvSpPr>
          <p:spPr>
            <a:xfrm rot="120000">
              <a:off x="257859" y="465814"/>
              <a:ext cx="13630261" cy="7869127"/>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85" name="Picture 6" descr="Picture 6"/>
            <p:cNvPicPr>
              <a:picLocks noChangeAspect="1"/>
            </p:cNvPicPr>
            <p:nvPr/>
          </p:nvPicPr>
          <p:blipFill>
            <a:blip r:embed="rId4"/>
            <a:srcRect l="12777" t="14038" r="13669" b="16703"/>
            <a:stretch>
              <a:fillRect/>
            </a:stretch>
          </p:blipFill>
          <p:spPr>
            <a:xfrm>
              <a:off x="766733" y="1183894"/>
              <a:ext cx="12612534" cy="6432796"/>
            </a:xfrm>
            <a:prstGeom prst="rect">
              <a:avLst/>
            </a:prstGeom>
            <a:ln w="12700" cap="flat">
              <a:noFill/>
              <a:miter lim="400000"/>
            </a:ln>
            <a:effectLst/>
          </p:spPr>
        </p:pic>
        <p:pic>
          <p:nvPicPr>
            <p:cNvPr id="786" name="Icon_Play.pdf" descr="Icon_Play.pdf"/>
            <p:cNvPicPr>
              <a:picLocks noChangeAspect="1"/>
            </p:cNvPicPr>
            <p:nvPr/>
          </p:nvPicPr>
          <p:blipFill>
            <a:blip r:embed="rId5">
              <a:alphaModFix amt="30000"/>
            </a:blip>
            <a:stretch>
              <a:fillRect/>
            </a:stretch>
          </p:blipFill>
          <p:spPr>
            <a:xfrm rot="240000">
              <a:off x="4444575" y="1896528"/>
              <a:ext cx="5122149" cy="5122150"/>
            </a:xfrm>
            <a:prstGeom prst="rect">
              <a:avLst/>
            </a:prstGeom>
            <a:ln w="12700" cap="flat">
              <a:noFill/>
              <a:miter lim="400000"/>
            </a:ln>
            <a:effectLst/>
          </p:spPr>
        </p:pic>
      </p:grpSp>
      <p:sp>
        <p:nvSpPr>
          <p:cNvPr id="788" name="Circle"/>
          <p:cNvSpPr/>
          <p:nvPr/>
        </p:nvSpPr>
        <p:spPr>
          <a:xfrm>
            <a:off x="22087258" y="3798997"/>
            <a:ext cx="1106369" cy="1106369"/>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89" name="Circle"/>
          <p:cNvSpPr/>
          <p:nvPr/>
        </p:nvSpPr>
        <p:spPr>
          <a:xfrm>
            <a:off x="4649592" y="10032493"/>
            <a:ext cx="1785923" cy="178592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0" name="Circle"/>
          <p:cNvSpPr/>
          <p:nvPr/>
        </p:nvSpPr>
        <p:spPr>
          <a:xfrm>
            <a:off x="6160987" y="11897383"/>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1" name="Circle"/>
          <p:cNvSpPr/>
          <p:nvPr/>
        </p:nvSpPr>
        <p:spPr>
          <a:xfrm>
            <a:off x="21674360" y="5064781"/>
            <a:ext cx="825801" cy="825799"/>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2" name="Circle"/>
          <p:cNvSpPr/>
          <p:nvPr/>
        </p:nvSpPr>
        <p:spPr>
          <a:xfrm>
            <a:off x="21766803" y="2998670"/>
            <a:ext cx="640913" cy="64091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3" name="Watch this video to learn how Caroline managed her food allergies and how  others helped."/>
          <p:cNvSpPr txBox="1">
            <a:spLocks noGrp="1"/>
          </p:cNvSpPr>
          <p:nvPr>
            <p:ph type="body" sz="quarter" idx="4294967295"/>
          </p:nvPr>
        </p:nvSpPr>
        <p:spPr>
          <a:xfrm>
            <a:off x="1015999" y="3048000"/>
            <a:ext cx="4973911" cy="6544227"/>
          </a:xfrm>
          <a:prstGeom prst="rect">
            <a:avLst/>
          </a:prstGeom>
        </p:spPr>
        <p:txBody>
          <a:bodyPr/>
          <a:lstStyle/>
          <a:p>
            <a:pPr marL="0" indent="0">
              <a:lnSpc>
                <a:spcPct val="120000"/>
              </a:lnSpc>
              <a:spcBef>
                <a:spcPts val="1200"/>
              </a:spcBef>
              <a:buSzTx/>
              <a:buNone/>
              <a:defRPr sz="4800">
                <a:solidFill>
                  <a:srgbClr val="636466"/>
                </a:solidFill>
              </a:defRPr>
            </a:pPr>
            <a:r>
              <a:t>Watch this video to learn how Caroline managed her food allergies and how </a:t>
            </a:r>
            <a:br/>
            <a:r>
              <a:t>others helped.</a:t>
            </a:r>
          </a:p>
        </p:txBody>
      </p:sp>
      <p:pic>
        <p:nvPicPr>
          <p:cNvPr id="794"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
        <p:nvSpPr>
          <p:cNvPr id="795" name="Subtitle 2">
            <a:hlinkClick r:id="rId3"/>
          </p:cNvPr>
          <p:cNvSpPr txBox="1"/>
          <p:nvPr/>
        </p:nvSpPr>
        <p:spPr>
          <a:xfrm>
            <a:off x="9452150" y="11853333"/>
            <a:ext cx="8009795" cy="82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foodallergycanada.ca/Managing</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 name="Picture 5" descr="Picture 5"/>
          <p:cNvPicPr>
            <a:picLocks noChangeAspect="1"/>
          </p:cNvPicPr>
          <p:nvPr/>
        </p:nvPicPr>
        <p:blipFill>
          <a:blip r:embed="rId2"/>
          <a:srcRect t="933" b="1512"/>
          <a:stretch>
            <a:fillRect/>
          </a:stretch>
        </p:blipFill>
        <p:spPr>
          <a:xfrm flipH="1">
            <a:off x="3332069" y="-3861"/>
            <a:ext cx="21090025" cy="13716004"/>
          </a:xfrm>
          <a:prstGeom prst="rect">
            <a:avLst/>
          </a:prstGeom>
          <a:ln w="12700">
            <a:miter lim="400000"/>
          </a:ln>
        </p:spPr>
      </p:pic>
      <p:pic>
        <p:nvPicPr>
          <p:cNvPr id="800" name="Head_BAFAA_Multi.pdf" descr="Head_BAFAA_Multi.pdf"/>
          <p:cNvPicPr>
            <a:picLocks noChangeAspect="1"/>
          </p:cNvPicPr>
          <p:nvPr/>
        </p:nvPicPr>
        <p:blipFill>
          <a:blip r:embed="rId3"/>
          <a:stretch>
            <a:fillRect/>
          </a:stretch>
        </p:blipFill>
        <p:spPr>
          <a:xfrm>
            <a:off x="891115" y="5695491"/>
            <a:ext cx="8811554" cy="7151018"/>
          </a:xfrm>
          <a:prstGeom prst="rect">
            <a:avLst/>
          </a:prstGeom>
          <a:ln w="12700">
            <a:miter lim="400000"/>
          </a:ln>
        </p:spPr>
      </p:pic>
      <p:sp>
        <p:nvSpPr>
          <p:cNvPr id="801" name="Rounded Rectangle"/>
          <p:cNvSpPr/>
          <p:nvPr/>
        </p:nvSpPr>
        <p:spPr>
          <a:xfrm>
            <a:off x="-508000" y="385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02" name="Module 4"/>
          <p:cNvSpPr txBox="1"/>
          <p:nvPr/>
        </p:nvSpPr>
        <p:spPr>
          <a:xfrm>
            <a:off x="258233" y="508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4</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 name="Picture 8" descr="Picture 8"/>
          <p:cNvPicPr>
            <a:picLocks noChangeAspect="1"/>
          </p:cNvPicPr>
          <p:nvPr/>
        </p:nvPicPr>
        <p:blipFill>
          <a:blip r:embed="rId2"/>
          <a:srcRect t="1929" r="3368" b="4594"/>
          <a:stretch>
            <a:fillRect/>
          </a:stretch>
        </p:blipFill>
        <p:spPr>
          <a:xfrm>
            <a:off x="11974372" y="3122199"/>
            <a:ext cx="5521207" cy="4134609"/>
          </a:xfrm>
          <a:prstGeom prst="rect">
            <a:avLst/>
          </a:prstGeom>
          <a:ln w="12700">
            <a:miter lim="400000"/>
          </a:ln>
        </p:spPr>
      </p:pic>
      <p:pic>
        <p:nvPicPr>
          <p:cNvPr id="805" name="Picture 4" descr="Picture 4"/>
          <p:cNvPicPr>
            <a:picLocks noChangeAspect="1"/>
          </p:cNvPicPr>
          <p:nvPr/>
        </p:nvPicPr>
        <p:blipFill>
          <a:blip r:embed="rId3"/>
          <a:srcRect l="3410" t="1337" r="37288"/>
          <a:stretch>
            <a:fillRect/>
          </a:stretch>
        </p:blipFill>
        <p:spPr>
          <a:xfrm>
            <a:off x="14302195" y="7517762"/>
            <a:ext cx="7764948" cy="4852345"/>
          </a:xfrm>
          <a:prstGeom prst="rect">
            <a:avLst/>
          </a:prstGeom>
          <a:ln w="12700">
            <a:miter lim="400000"/>
          </a:ln>
        </p:spPr>
      </p:pic>
      <p:sp>
        <p:nvSpPr>
          <p:cNvPr id="806"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07" name="Imagine what it’s like"/>
          <p:cNvSpPr txBox="1"/>
          <p:nvPr/>
        </p:nvSpPr>
        <p:spPr>
          <a:xfrm>
            <a:off x="762000" y="382054"/>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Imagine what it’s like</a:t>
            </a:r>
          </a:p>
        </p:txBody>
      </p:sp>
      <p:sp>
        <p:nvSpPr>
          <p:cNvPr id="808" name="Imagine you had a food allergy, what do you think of – do you feel worried, scared, indifferent?…"/>
          <p:cNvSpPr txBox="1"/>
          <p:nvPr/>
        </p:nvSpPr>
        <p:spPr>
          <a:xfrm>
            <a:off x="1016000" y="3069771"/>
            <a:ext cx="9425615" cy="9475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Imagine you had a food allergy, what do you think of – do you feel worried, scared, indifferent? </a:t>
            </a:r>
          </a:p>
          <a:p>
            <a:pPr marL="381000" indent="-381000">
              <a:lnSpc>
                <a:spcPct val="120000"/>
              </a:lnSpc>
              <a:spcBef>
                <a:spcPts val="1200"/>
              </a:spcBef>
              <a:buSzPct val="100000"/>
              <a:buFont typeface="Arial"/>
              <a:buChar char="•"/>
              <a:defRPr sz="4800">
                <a:solidFill>
                  <a:srgbClr val="636466"/>
                </a:solidFill>
              </a:defRPr>
            </a:pPr>
            <a:r>
              <a:t>How might having a food allergy affect your life? Would it be any different for you at school, at team sports, going out to eat with friends, at birthday parties? </a:t>
            </a:r>
          </a:p>
        </p:txBody>
      </p:sp>
      <p:pic>
        <p:nvPicPr>
          <p:cNvPr id="809"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Box 2"/>
          <p:cNvSpPr txBox="1"/>
          <p:nvPr/>
        </p:nvSpPr>
        <p:spPr>
          <a:xfrm>
            <a:off x="1428109" y="8461340"/>
            <a:ext cx="2690989"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lnSpc>
                <a:spcPct val="120000"/>
              </a:lnSpc>
              <a:defRPr sz="2800" i="1">
                <a:solidFill>
                  <a:srgbClr val="9D9FA1"/>
                </a:solidFill>
              </a:defRPr>
            </a:lvl1pPr>
          </a:lstStyle>
          <a:p>
            <a:r>
              <a:t>Ryan from Calgary</a:t>
            </a:r>
          </a:p>
        </p:txBody>
      </p:sp>
      <p:sp>
        <p:nvSpPr>
          <p:cNvPr id="812" name="TextBox 14"/>
          <p:cNvSpPr txBox="1"/>
          <p:nvPr/>
        </p:nvSpPr>
        <p:spPr>
          <a:xfrm>
            <a:off x="2064061" y="11608985"/>
            <a:ext cx="1674765"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lnSpc>
                <a:spcPct val="120000"/>
              </a:lnSpc>
              <a:defRPr sz="2800" i="1">
                <a:solidFill>
                  <a:srgbClr val="9D9FA1"/>
                </a:solidFill>
              </a:defRPr>
            </a:lvl1pPr>
          </a:lstStyle>
          <a:p>
            <a:r>
              <a:t>Raj from Toronto</a:t>
            </a:r>
          </a:p>
        </p:txBody>
      </p:sp>
      <p:sp>
        <p:nvSpPr>
          <p:cNvPr id="813" name="TextBox 16"/>
          <p:cNvSpPr txBox="1"/>
          <p:nvPr/>
        </p:nvSpPr>
        <p:spPr>
          <a:xfrm>
            <a:off x="7799623" y="9113132"/>
            <a:ext cx="1860609"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lnSpc>
                <a:spcPct val="120000"/>
              </a:lnSpc>
              <a:defRPr sz="2800" i="1">
                <a:solidFill>
                  <a:srgbClr val="9D9FA1"/>
                </a:solidFill>
              </a:defRPr>
            </a:lvl1pPr>
          </a:lstStyle>
          <a:p>
            <a:r>
              <a:t>Mei from Winnipeg</a:t>
            </a:r>
          </a:p>
        </p:txBody>
      </p:sp>
      <p:sp>
        <p:nvSpPr>
          <p:cNvPr id="814" name="TextBox 17"/>
          <p:cNvSpPr txBox="1"/>
          <p:nvPr/>
        </p:nvSpPr>
        <p:spPr>
          <a:xfrm>
            <a:off x="16220781" y="4592963"/>
            <a:ext cx="1769119"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lnSpc>
                <a:spcPct val="120000"/>
              </a:lnSpc>
              <a:defRPr sz="2800" i="1">
                <a:solidFill>
                  <a:srgbClr val="9D9FA1"/>
                </a:solidFill>
              </a:defRPr>
            </a:lvl1pPr>
          </a:lstStyle>
          <a:p>
            <a:r>
              <a:t>Kate from Ottawa</a:t>
            </a:r>
          </a:p>
        </p:txBody>
      </p:sp>
      <p:sp>
        <p:nvSpPr>
          <p:cNvPr id="815"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16" name="Take a listen"/>
          <p:cNvSpPr txBox="1"/>
          <p:nvPr/>
        </p:nvSpPr>
        <p:spPr>
          <a:xfrm>
            <a:off x="825422" y="382558"/>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Take a listen</a:t>
            </a:r>
          </a:p>
        </p:txBody>
      </p:sp>
      <p:sp>
        <p:nvSpPr>
          <p:cNvPr id="817" name="Quote Bubble"/>
          <p:cNvSpPr/>
          <p:nvPr/>
        </p:nvSpPr>
        <p:spPr>
          <a:xfrm>
            <a:off x="836853" y="4447390"/>
            <a:ext cx="3873572" cy="3873572"/>
          </a:xfrm>
          <a:prstGeom prst="wedgeEllipseCallout">
            <a:avLst>
              <a:gd name="adj1" fmla="val -48783"/>
              <a:gd name="adj2" fmla="val 6946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18" name="TextBox 3"/>
          <p:cNvSpPr txBox="1"/>
          <p:nvPr/>
        </p:nvSpPr>
        <p:spPr>
          <a:xfrm>
            <a:off x="920182" y="5004206"/>
            <a:ext cx="3707023" cy="2959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200" b="1">
                <a:solidFill>
                  <a:srgbClr val="FFFFFF"/>
                </a:solidFill>
              </a:defRPr>
            </a:pPr>
            <a:r>
              <a:t>I’m scared </a:t>
            </a:r>
            <a:r>
              <a:rPr b="0"/>
              <a:t>about having an allergic reaction.</a:t>
            </a:r>
          </a:p>
        </p:txBody>
      </p:sp>
      <p:sp>
        <p:nvSpPr>
          <p:cNvPr id="819" name="Quote Bubble"/>
          <p:cNvSpPr/>
          <p:nvPr/>
        </p:nvSpPr>
        <p:spPr>
          <a:xfrm>
            <a:off x="3550111" y="8662813"/>
            <a:ext cx="3857042" cy="3857043"/>
          </a:xfrm>
          <a:prstGeom prst="wedgeEllipseCallout">
            <a:avLst>
              <a:gd name="adj1" fmla="val -48783"/>
              <a:gd name="adj2" fmla="val 6946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0" name="TextBox 7"/>
          <p:cNvSpPr txBox="1"/>
          <p:nvPr/>
        </p:nvSpPr>
        <p:spPr>
          <a:xfrm>
            <a:off x="3732662" y="9249633"/>
            <a:ext cx="3454947" cy="2959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200" b="1">
                <a:solidFill>
                  <a:srgbClr val="FFFFFF"/>
                </a:solidFill>
              </a:defRPr>
            </a:pPr>
            <a:r>
              <a:t>I’m getting teased</a:t>
            </a:r>
            <a:r>
              <a:rPr b="0"/>
              <a:t> about my food allergy.</a:t>
            </a:r>
          </a:p>
        </p:txBody>
      </p:sp>
      <p:sp>
        <p:nvSpPr>
          <p:cNvPr id="821" name="Quote Bubble"/>
          <p:cNvSpPr/>
          <p:nvPr/>
        </p:nvSpPr>
        <p:spPr>
          <a:xfrm flipH="1">
            <a:off x="6143912" y="4294451"/>
            <a:ext cx="4632249" cy="4632249"/>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2" name="TextBox 9"/>
          <p:cNvSpPr txBox="1"/>
          <p:nvPr/>
        </p:nvSpPr>
        <p:spPr>
          <a:xfrm>
            <a:off x="6225955" y="4791997"/>
            <a:ext cx="4468083" cy="3687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200" b="1">
                <a:solidFill>
                  <a:srgbClr val="FFFFFF"/>
                </a:solidFill>
              </a:defRPr>
            </a:pPr>
            <a:r>
              <a:t>Nobody understands</a:t>
            </a:r>
            <a:r>
              <a:rPr b="0"/>
              <a:t> </a:t>
            </a:r>
            <a:br>
              <a:rPr b="0"/>
            </a:br>
            <a:r>
              <a:rPr b="0"/>
              <a:t>my food allergy. They think it’s </a:t>
            </a:r>
            <a:br>
              <a:rPr b="0"/>
            </a:br>
            <a:r>
              <a:rPr b="0"/>
              <a:t>a choice.</a:t>
            </a:r>
          </a:p>
        </p:txBody>
      </p:sp>
      <p:sp>
        <p:nvSpPr>
          <p:cNvPr id="823" name="TextBox 15"/>
          <p:cNvSpPr txBox="1"/>
          <p:nvPr/>
        </p:nvSpPr>
        <p:spPr>
          <a:xfrm>
            <a:off x="20008547" y="10570788"/>
            <a:ext cx="2356848"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lnSpc>
                <a:spcPct val="120000"/>
              </a:lnSpc>
              <a:defRPr sz="2800" i="1">
                <a:solidFill>
                  <a:srgbClr val="9D9FA1"/>
                </a:solidFill>
              </a:defRPr>
            </a:lvl1pPr>
          </a:lstStyle>
          <a:p>
            <a:r>
              <a:t>Ann from Moncton</a:t>
            </a:r>
          </a:p>
        </p:txBody>
      </p:sp>
      <p:sp>
        <p:nvSpPr>
          <p:cNvPr id="824" name="Quote Bubble"/>
          <p:cNvSpPr/>
          <p:nvPr/>
        </p:nvSpPr>
        <p:spPr>
          <a:xfrm flipH="1">
            <a:off x="16185461" y="7486267"/>
            <a:ext cx="4316735" cy="4316734"/>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5" name="TextBox 10"/>
          <p:cNvSpPr txBox="1"/>
          <p:nvPr/>
        </p:nvSpPr>
        <p:spPr>
          <a:xfrm>
            <a:off x="16344459" y="8145956"/>
            <a:ext cx="3998589" cy="2959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200">
                <a:solidFill>
                  <a:srgbClr val="FFFFFF"/>
                </a:solidFill>
              </a:defRPr>
            </a:pPr>
            <a:r>
              <a:t>Everybody </a:t>
            </a:r>
            <a:br/>
            <a:r>
              <a:t>gets to eat the birthday cake </a:t>
            </a:r>
            <a:r>
              <a:rPr b="1"/>
              <a:t>except me</a:t>
            </a:r>
            <a:r>
              <a:t>.</a:t>
            </a:r>
          </a:p>
        </p:txBody>
      </p:sp>
      <p:sp>
        <p:nvSpPr>
          <p:cNvPr id="826" name="Quote Bubble"/>
          <p:cNvSpPr/>
          <p:nvPr/>
        </p:nvSpPr>
        <p:spPr>
          <a:xfrm flipH="1">
            <a:off x="18162547" y="2680747"/>
            <a:ext cx="5058303" cy="5058304"/>
          </a:xfrm>
          <a:prstGeom prst="wedgeEllipseCallout">
            <a:avLst>
              <a:gd name="adj1" fmla="val -48783"/>
              <a:gd name="adj2" fmla="val 6946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7" name="TextBox 6"/>
          <p:cNvSpPr txBox="1"/>
          <p:nvPr/>
        </p:nvSpPr>
        <p:spPr>
          <a:xfrm>
            <a:off x="18444060" y="3555541"/>
            <a:ext cx="4495117" cy="3687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200">
                <a:solidFill>
                  <a:srgbClr val="FFFFFF"/>
                </a:solidFill>
              </a:defRPr>
            </a:pPr>
            <a:r>
              <a:t>The kids on my team are having </a:t>
            </a:r>
            <a:br/>
            <a:r>
              <a:t>a snack, </a:t>
            </a:r>
            <a:r>
              <a:rPr b="1"/>
              <a:t>I don’t know if it’s safe</a:t>
            </a:r>
            <a:r>
              <a:t> for me.</a:t>
            </a:r>
          </a:p>
        </p:txBody>
      </p:sp>
      <p:sp>
        <p:nvSpPr>
          <p:cNvPr id="828" name="TextBox 18"/>
          <p:cNvSpPr txBox="1"/>
          <p:nvPr/>
        </p:nvSpPr>
        <p:spPr>
          <a:xfrm>
            <a:off x="12460327" y="11855776"/>
            <a:ext cx="2261057"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lnSpc>
                <a:spcPct val="120000"/>
              </a:lnSpc>
              <a:defRPr sz="2800" i="1">
                <a:solidFill>
                  <a:srgbClr val="9D9FA1"/>
                </a:solidFill>
              </a:defRPr>
            </a:lvl1pPr>
          </a:lstStyle>
          <a:p>
            <a:r>
              <a:t>Jayleen from Regina</a:t>
            </a:r>
          </a:p>
        </p:txBody>
      </p:sp>
      <p:sp>
        <p:nvSpPr>
          <p:cNvPr id="829" name="Quote Bubble"/>
          <p:cNvSpPr/>
          <p:nvPr/>
        </p:nvSpPr>
        <p:spPr>
          <a:xfrm>
            <a:off x="11048958" y="6769671"/>
            <a:ext cx="4812884" cy="4812884"/>
          </a:xfrm>
          <a:prstGeom prst="wedgeEllipseCallout">
            <a:avLst>
              <a:gd name="adj1" fmla="val -48783"/>
              <a:gd name="adj2" fmla="val 6946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30" name="TextBox 8"/>
          <p:cNvSpPr txBox="1"/>
          <p:nvPr/>
        </p:nvSpPr>
        <p:spPr>
          <a:xfrm>
            <a:off x="11134615" y="7411267"/>
            <a:ext cx="4641453" cy="36871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4200">
                <a:solidFill>
                  <a:srgbClr val="FFFFFF"/>
                </a:solidFill>
              </a:defRPr>
            </a:pPr>
            <a:r>
              <a:t>I don’t want </a:t>
            </a:r>
            <a:br/>
            <a:r>
              <a:t>to carry my </a:t>
            </a:r>
            <a:br/>
            <a:r>
              <a:t>auto-injector, it </a:t>
            </a:r>
            <a:r>
              <a:rPr b="1"/>
              <a:t>makes me feel different</a:t>
            </a:r>
            <a:r>
              <a:t>.</a:t>
            </a:r>
          </a:p>
        </p:txBody>
      </p:sp>
      <p:sp>
        <p:nvSpPr>
          <p:cNvPr id="831" name="Subtitle 2"/>
          <p:cNvSpPr txBox="1"/>
          <p:nvPr/>
        </p:nvSpPr>
        <p:spPr>
          <a:xfrm>
            <a:off x="1016001" y="2794000"/>
            <a:ext cx="17269415" cy="1119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4800">
                <a:solidFill>
                  <a:srgbClr val="636466"/>
                </a:solidFill>
              </a:defRPr>
            </a:lvl1pPr>
          </a:lstStyle>
          <a:p>
            <a:r>
              <a:t>Here’s what kids with food allergy across Canada have said:</a:t>
            </a:r>
          </a:p>
        </p:txBody>
      </p:sp>
      <p:pic>
        <p:nvPicPr>
          <p:cNvPr id="832"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 name="AAFA_Icon_Clock_2.png" descr="AAFA_Icon_Clock_2.png"/>
          <p:cNvPicPr>
            <a:picLocks noChangeAspect="1"/>
          </p:cNvPicPr>
          <p:nvPr/>
        </p:nvPicPr>
        <p:blipFill>
          <a:blip r:embed="rId3"/>
          <a:stretch>
            <a:fillRect/>
          </a:stretch>
        </p:blipFill>
        <p:spPr>
          <a:xfrm>
            <a:off x="11477169" y="2559050"/>
            <a:ext cx="2632520" cy="3213425"/>
          </a:xfrm>
          <a:prstGeom prst="rect">
            <a:avLst/>
          </a:prstGeom>
          <a:ln w="12700">
            <a:miter lim="400000"/>
          </a:ln>
        </p:spPr>
      </p:pic>
      <p:sp>
        <p:nvSpPr>
          <p:cNvPr id="837" name="TextBox 18"/>
          <p:cNvSpPr txBox="1"/>
          <p:nvPr/>
        </p:nvSpPr>
        <p:spPr>
          <a:xfrm>
            <a:off x="21227953" y="9565968"/>
            <a:ext cx="1979289" cy="1286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10000"/>
              </a:lnSpc>
              <a:defRPr b="1">
                <a:solidFill>
                  <a:srgbClr val="9D9FA1"/>
                </a:solidFill>
              </a:defRPr>
            </a:lvl1pPr>
          </a:lstStyle>
          <a:p>
            <a:r>
              <a:t>Soccer snacks</a:t>
            </a:r>
          </a:p>
        </p:txBody>
      </p:sp>
      <p:sp>
        <p:nvSpPr>
          <p:cNvPr id="838"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39" name="Activity: Walk in my shoes"/>
          <p:cNvSpPr txBox="1"/>
          <p:nvPr/>
        </p:nvSpPr>
        <p:spPr>
          <a:xfrm>
            <a:off x="762000" y="372533"/>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Activity: Walk in my shoes</a:t>
            </a:r>
          </a:p>
        </p:txBody>
      </p:sp>
      <p:sp>
        <p:nvSpPr>
          <p:cNvPr id="840" name="TextBox 17"/>
          <p:cNvSpPr txBox="1"/>
          <p:nvPr/>
        </p:nvSpPr>
        <p:spPr>
          <a:xfrm>
            <a:off x="8282089" y="9565968"/>
            <a:ext cx="2426814" cy="1286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10000"/>
              </a:lnSpc>
              <a:defRPr b="1">
                <a:solidFill>
                  <a:srgbClr val="9D9FA1"/>
                </a:solidFill>
              </a:defRPr>
            </a:lvl1pPr>
          </a:lstStyle>
          <a:p>
            <a:r>
              <a:t>Birthday cupcakes</a:t>
            </a:r>
          </a:p>
        </p:txBody>
      </p:sp>
      <p:pic>
        <p:nvPicPr>
          <p:cNvPr id="841" name="AAFA_Icon_Clock_4.png" descr="AAFA_Icon_Clock_4.png"/>
          <p:cNvPicPr>
            <a:picLocks noChangeAspect="1"/>
          </p:cNvPicPr>
          <p:nvPr/>
        </p:nvPicPr>
        <p:blipFill>
          <a:blip r:embed="rId4"/>
          <a:stretch>
            <a:fillRect/>
          </a:stretch>
        </p:blipFill>
        <p:spPr>
          <a:xfrm>
            <a:off x="12550530" y="10554772"/>
            <a:ext cx="3061642" cy="2567828"/>
          </a:xfrm>
          <a:prstGeom prst="rect">
            <a:avLst/>
          </a:prstGeom>
          <a:ln w="12700">
            <a:miter lim="400000"/>
          </a:ln>
        </p:spPr>
      </p:pic>
      <p:grpSp>
        <p:nvGrpSpPr>
          <p:cNvPr id="844" name="Group"/>
          <p:cNvGrpSpPr/>
          <p:nvPr/>
        </p:nvGrpSpPr>
        <p:grpSpPr>
          <a:xfrm>
            <a:off x="14776620" y="2385647"/>
            <a:ext cx="2192871" cy="2192871"/>
            <a:chOff x="0" y="0"/>
            <a:chExt cx="2192870" cy="2192870"/>
          </a:xfrm>
        </p:grpSpPr>
        <p:sp>
          <p:nvSpPr>
            <p:cNvPr id="842" name="Circle"/>
            <p:cNvSpPr/>
            <p:nvPr/>
          </p:nvSpPr>
          <p:spPr>
            <a:xfrm>
              <a:off x="0" y="0"/>
              <a:ext cx="2192871" cy="2192871"/>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43" name="AAFA_Icon_Pizza.pdf" descr="AAFA_Icon_Pizza.pdf"/>
            <p:cNvPicPr>
              <a:picLocks noChangeAspect="1"/>
            </p:cNvPicPr>
            <p:nvPr/>
          </p:nvPicPr>
          <p:blipFill>
            <a:blip r:embed="rId5"/>
            <a:stretch>
              <a:fillRect/>
            </a:stretch>
          </p:blipFill>
          <p:spPr>
            <a:xfrm>
              <a:off x="454671" y="387782"/>
              <a:ext cx="1283529" cy="1558571"/>
            </a:xfrm>
            <a:prstGeom prst="rect">
              <a:avLst/>
            </a:prstGeom>
            <a:ln w="12700" cap="flat">
              <a:noFill/>
              <a:miter lim="400000"/>
            </a:ln>
            <a:effectLst/>
          </p:spPr>
        </p:pic>
      </p:grpSp>
      <p:pic>
        <p:nvPicPr>
          <p:cNvPr id="845" name="AAFA_Icon_Snack.pdf" descr="AAFA_Icon_Snack.pdf"/>
          <p:cNvPicPr>
            <a:picLocks noChangeAspect="1"/>
          </p:cNvPicPr>
          <p:nvPr/>
        </p:nvPicPr>
        <p:blipFill>
          <a:blip r:embed="rId6"/>
          <a:stretch>
            <a:fillRect/>
          </a:stretch>
        </p:blipFill>
        <p:spPr>
          <a:xfrm>
            <a:off x="23257344" y="2147834"/>
            <a:ext cx="969786" cy="1705782"/>
          </a:xfrm>
          <a:prstGeom prst="rect">
            <a:avLst/>
          </a:prstGeom>
          <a:ln w="12700">
            <a:miter lim="400000"/>
          </a:ln>
        </p:spPr>
      </p:pic>
      <p:grpSp>
        <p:nvGrpSpPr>
          <p:cNvPr id="848" name="Group"/>
          <p:cNvGrpSpPr/>
          <p:nvPr/>
        </p:nvGrpSpPr>
        <p:grpSpPr>
          <a:xfrm>
            <a:off x="10793069" y="8925142"/>
            <a:ext cx="2192871" cy="2192871"/>
            <a:chOff x="0" y="0"/>
            <a:chExt cx="2192870" cy="2192870"/>
          </a:xfrm>
        </p:grpSpPr>
        <p:sp>
          <p:nvSpPr>
            <p:cNvPr id="846" name="Circle"/>
            <p:cNvSpPr/>
            <p:nvPr/>
          </p:nvSpPr>
          <p:spPr>
            <a:xfrm>
              <a:off x="0" y="0"/>
              <a:ext cx="2192871" cy="2192871"/>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47" name="AAFA_Icon_CupCake.pdf" descr="AAFA_Icon_CupCake.pdf"/>
            <p:cNvPicPr>
              <a:picLocks noChangeAspect="1"/>
            </p:cNvPicPr>
            <p:nvPr/>
          </p:nvPicPr>
          <p:blipFill>
            <a:blip r:embed="rId7"/>
            <a:stretch>
              <a:fillRect/>
            </a:stretch>
          </p:blipFill>
          <p:spPr>
            <a:xfrm>
              <a:off x="368280" y="245402"/>
              <a:ext cx="1456311" cy="1628769"/>
            </a:xfrm>
            <a:prstGeom prst="rect">
              <a:avLst/>
            </a:prstGeom>
            <a:ln w="12700" cap="flat">
              <a:noFill/>
              <a:miter lim="400000"/>
            </a:ln>
            <a:effectLst/>
          </p:spPr>
        </p:pic>
      </p:grpSp>
      <p:pic>
        <p:nvPicPr>
          <p:cNvPr id="849" name="AAFA_Icon_Clock_9.png" descr="AAFA_Icon_Clock_9.png"/>
          <p:cNvPicPr>
            <a:picLocks noChangeAspect="1"/>
          </p:cNvPicPr>
          <p:nvPr/>
        </p:nvPicPr>
        <p:blipFill>
          <a:blip r:embed="rId8"/>
          <a:stretch>
            <a:fillRect/>
          </a:stretch>
        </p:blipFill>
        <p:spPr>
          <a:xfrm>
            <a:off x="18509301" y="3108273"/>
            <a:ext cx="2462117" cy="2879584"/>
          </a:xfrm>
          <a:prstGeom prst="rect">
            <a:avLst/>
          </a:prstGeom>
          <a:ln w="12700">
            <a:miter lim="400000"/>
          </a:ln>
        </p:spPr>
      </p:pic>
      <p:pic>
        <p:nvPicPr>
          <p:cNvPr id="850" name="AAFA_Icon_Clock_6.png" descr="AAFA_Icon_Clock_6.png"/>
          <p:cNvPicPr>
            <a:picLocks noChangeAspect="1"/>
          </p:cNvPicPr>
          <p:nvPr/>
        </p:nvPicPr>
        <p:blipFill>
          <a:blip r:embed="rId9"/>
          <a:stretch>
            <a:fillRect/>
          </a:stretch>
        </p:blipFill>
        <p:spPr>
          <a:xfrm>
            <a:off x="19101874" y="5969422"/>
            <a:ext cx="2745065" cy="2599531"/>
          </a:xfrm>
          <a:prstGeom prst="rect">
            <a:avLst/>
          </a:prstGeom>
          <a:ln w="12700">
            <a:miter lim="400000"/>
          </a:ln>
        </p:spPr>
      </p:pic>
      <p:pic>
        <p:nvPicPr>
          <p:cNvPr id="851" name="AAFA_Icon_Clock_3.png" descr="AAFA_Icon_Clock_3.png"/>
          <p:cNvPicPr>
            <a:picLocks noChangeAspect="1"/>
          </p:cNvPicPr>
          <p:nvPr/>
        </p:nvPicPr>
        <p:blipFill>
          <a:blip r:embed="rId10"/>
          <a:stretch>
            <a:fillRect/>
          </a:stretch>
        </p:blipFill>
        <p:spPr>
          <a:xfrm flipH="1">
            <a:off x="16254183" y="10858185"/>
            <a:ext cx="2334341" cy="1753151"/>
          </a:xfrm>
          <a:prstGeom prst="rect">
            <a:avLst/>
          </a:prstGeom>
          <a:ln w="12700">
            <a:miter lim="400000"/>
          </a:ln>
        </p:spPr>
      </p:pic>
      <p:pic>
        <p:nvPicPr>
          <p:cNvPr id="852" name="AAFA_Icon_Clock_1.png" descr="AAFA_Icon_Clock_1.png"/>
          <p:cNvPicPr>
            <a:picLocks noChangeAspect="1"/>
          </p:cNvPicPr>
          <p:nvPr/>
        </p:nvPicPr>
        <p:blipFill>
          <a:blip r:embed="rId11"/>
          <a:srcRect r="4405"/>
          <a:stretch>
            <a:fillRect/>
          </a:stretch>
        </p:blipFill>
        <p:spPr>
          <a:xfrm>
            <a:off x="9465419" y="5564754"/>
            <a:ext cx="3177882" cy="2708227"/>
          </a:xfrm>
          <a:prstGeom prst="rect">
            <a:avLst/>
          </a:prstGeom>
          <a:ln w="12700">
            <a:miter lim="400000"/>
          </a:ln>
        </p:spPr>
      </p:pic>
      <p:pic>
        <p:nvPicPr>
          <p:cNvPr id="853" name="Screen Shot 2022-09-15 at 10.37.17 AM.png" descr="Screen Shot 2022-09-15 at 10.37.17 AM.png"/>
          <p:cNvPicPr>
            <a:picLocks noChangeAspect="1"/>
          </p:cNvPicPr>
          <p:nvPr/>
        </p:nvPicPr>
        <p:blipFill>
          <a:blip r:embed="rId12"/>
          <a:srcRect l="6398" t="9606" r="8118" b="12542"/>
          <a:stretch>
            <a:fillRect/>
          </a:stretch>
        </p:blipFill>
        <p:spPr>
          <a:xfrm>
            <a:off x="12941801" y="4967803"/>
            <a:ext cx="5862078" cy="5861767"/>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854" name="TextBox 15"/>
          <p:cNvSpPr txBox="1"/>
          <p:nvPr/>
        </p:nvSpPr>
        <p:spPr>
          <a:xfrm>
            <a:off x="17157051" y="2826741"/>
            <a:ext cx="1625612" cy="12865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10000"/>
              </a:lnSpc>
              <a:defRPr b="1">
                <a:solidFill>
                  <a:srgbClr val="9D9FA1"/>
                </a:solidFill>
              </a:defRPr>
            </a:lvl1pPr>
          </a:lstStyle>
          <a:p>
            <a:r>
              <a:t>Pizza lunch</a:t>
            </a:r>
          </a:p>
        </p:txBody>
      </p:sp>
      <p:sp>
        <p:nvSpPr>
          <p:cNvPr id="855" name="How do you feel about this day if you don’t have food allergy.…"/>
          <p:cNvSpPr txBox="1"/>
          <p:nvPr/>
        </p:nvSpPr>
        <p:spPr>
          <a:xfrm>
            <a:off x="1016001" y="3069771"/>
            <a:ext cx="6971861" cy="9475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How do you feel about this day if you </a:t>
            </a:r>
            <a:r>
              <a:rPr b="1"/>
              <a:t>don’t</a:t>
            </a:r>
            <a:r>
              <a:t> have food allergy.</a:t>
            </a:r>
          </a:p>
          <a:p>
            <a:pPr marL="381000" indent="-381000">
              <a:lnSpc>
                <a:spcPct val="120000"/>
              </a:lnSpc>
              <a:spcBef>
                <a:spcPts val="1200"/>
              </a:spcBef>
              <a:buSzPct val="100000"/>
              <a:buFont typeface="Arial"/>
              <a:buChar char="•"/>
              <a:defRPr sz="4800">
                <a:solidFill>
                  <a:srgbClr val="636466"/>
                </a:solidFill>
              </a:defRPr>
            </a:pPr>
            <a:r>
              <a:t>How would you feel about this day if you have a </a:t>
            </a:r>
            <a:r>
              <a:rPr b="1"/>
              <a:t>milk, egg, </a:t>
            </a:r>
            <a:br>
              <a:rPr b="1"/>
            </a:br>
            <a:r>
              <a:rPr b="1"/>
              <a:t>and peanut allergy</a:t>
            </a:r>
            <a:r>
              <a:t>?</a:t>
            </a:r>
          </a:p>
        </p:txBody>
      </p:sp>
      <p:pic>
        <p:nvPicPr>
          <p:cNvPr id="856" name="AAFA_Logo_Horiz.pdf" descr="AAFA_Logo_Horiz.pdf"/>
          <p:cNvPicPr>
            <a:picLocks noChangeAspect="1"/>
          </p:cNvPicPr>
          <p:nvPr/>
        </p:nvPicPr>
        <p:blipFill>
          <a:blip r:embed="rId13"/>
          <a:stretch>
            <a:fillRect/>
          </a:stretch>
        </p:blipFill>
        <p:spPr>
          <a:xfrm>
            <a:off x="18047275" y="12969619"/>
            <a:ext cx="5861105" cy="517159"/>
          </a:xfrm>
          <a:prstGeom prst="rect">
            <a:avLst/>
          </a:prstGeom>
          <a:ln w="12700">
            <a:miter lim="400000"/>
          </a:ln>
        </p:spPr>
      </p:pic>
      <p:pic>
        <p:nvPicPr>
          <p:cNvPr id="857" name="AAFA_Icon_Snack_3.pdf" descr="AAFA_Icon_Snack_3.pdf"/>
          <p:cNvPicPr>
            <a:picLocks noChangeAspect="1"/>
          </p:cNvPicPr>
          <p:nvPr/>
        </p:nvPicPr>
        <p:blipFill>
          <a:blip r:embed="rId14"/>
          <a:stretch>
            <a:fillRect/>
          </a:stretch>
        </p:blipFill>
        <p:spPr>
          <a:xfrm>
            <a:off x="19161771" y="9372458"/>
            <a:ext cx="1363968" cy="1351339"/>
          </a:xfrm>
          <a:prstGeom prst="rect">
            <a:avLst/>
          </a:prstGeom>
          <a:ln w="12700">
            <a:miter lim="400000"/>
          </a:ln>
        </p:spPr>
      </p:pic>
      <p:grpSp>
        <p:nvGrpSpPr>
          <p:cNvPr id="860" name="Group"/>
          <p:cNvGrpSpPr/>
          <p:nvPr/>
        </p:nvGrpSpPr>
        <p:grpSpPr>
          <a:xfrm>
            <a:off x="18717220" y="8925142"/>
            <a:ext cx="2192871" cy="2192871"/>
            <a:chOff x="0" y="0"/>
            <a:chExt cx="2192870" cy="2192870"/>
          </a:xfrm>
        </p:grpSpPr>
        <p:sp>
          <p:nvSpPr>
            <p:cNvPr id="858" name="Circle"/>
            <p:cNvSpPr/>
            <p:nvPr/>
          </p:nvSpPr>
          <p:spPr>
            <a:xfrm>
              <a:off x="-1" y="-1"/>
              <a:ext cx="2192872" cy="2192872"/>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59" name="AAFA_Icon_Snack_3.pdf" descr="AAFA_Icon_Snack_3.pdf"/>
            <p:cNvPicPr>
              <a:picLocks noChangeAspect="1"/>
            </p:cNvPicPr>
            <p:nvPr/>
          </p:nvPicPr>
          <p:blipFill>
            <a:blip r:embed="rId14"/>
            <a:stretch>
              <a:fillRect/>
            </a:stretch>
          </p:blipFill>
          <p:spPr>
            <a:xfrm>
              <a:off x="444550" y="447315"/>
              <a:ext cx="1363968" cy="1351339"/>
            </a:xfrm>
            <a:prstGeom prst="rect">
              <a:avLst/>
            </a:prstGeom>
            <a:ln w="12700" cap="flat">
              <a:noFill/>
              <a:miter lim="400000"/>
            </a:ln>
            <a:effectLst/>
          </p:spPr>
        </p:pic>
      </p:gr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65" name="Bullying and food allergy"/>
          <p:cNvSpPr txBox="1"/>
          <p:nvPr/>
        </p:nvSpPr>
        <p:spPr>
          <a:xfrm>
            <a:off x="762000" y="376611"/>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Bullying and food allergy</a:t>
            </a:r>
          </a:p>
        </p:txBody>
      </p:sp>
      <p:grpSp>
        <p:nvGrpSpPr>
          <p:cNvPr id="870" name="Group">
            <a:hlinkClick r:id="rId3"/>
          </p:cNvPr>
          <p:cNvGrpSpPr/>
          <p:nvPr/>
        </p:nvGrpSpPr>
        <p:grpSpPr>
          <a:xfrm>
            <a:off x="5074328" y="2981491"/>
            <a:ext cx="14235344" cy="8856351"/>
            <a:chOff x="0" y="0"/>
            <a:chExt cx="14235343" cy="8856350"/>
          </a:xfrm>
        </p:grpSpPr>
        <p:sp>
          <p:nvSpPr>
            <p:cNvPr id="866" name="Rectangle"/>
            <p:cNvSpPr/>
            <p:nvPr/>
          </p:nvSpPr>
          <p:spPr>
            <a:xfrm rot="21360000">
              <a:off x="259488" y="468756"/>
              <a:ext cx="13716366" cy="7918838"/>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867" name="Rectangle"/>
            <p:cNvSpPr/>
            <p:nvPr/>
          </p:nvSpPr>
          <p:spPr>
            <a:xfrm rot="120000">
              <a:off x="259489" y="468756"/>
              <a:ext cx="13716365" cy="7918838"/>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68" name="Bullying screenshot (1).png" descr="Bullying screenshot (1).png"/>
            <p:cNvPicPr>
              <a:picLocks noChangeAspect="1"/>
            </p:cNvPicPr>
            <p:nvPr/>
          </p:nvPicPr>
          <p:blipFill>
            <a:blip r:embed="rId4"/>
            <a:srcRect l="1520" r="1520"/>
            <a:stretch>
              <a:fillRect/>
            </a:stretch>
          </p:blipFill>
          <p:spPr>
            <a:xfrm>
              <a:off x="812441" y="1166285"/>
              <a:ext cx="12647043" cy="6516311"/>
            </a:xfrm>
            <a:prstGeom prst="rect">
              <a:avLst/>
            </a:prstGeom>
            <a:ln w="12700" cap="flat">
              <a:noFill/>
              <a:miter lim="400000"/>
            </a:ln>
            <a:effectLst/>
          </p:spPr>
        </p:pic>
        <p:pic>
          <p:nvPicPr>
            <p:cNvPr id="869" name="Icon_Play_Black.pdf" descr="Icon_Play_Black.pdf"/>
            <p:cNvPicPr>
              <a:picLocks noChangeAspect="1"/>
            </p:cNvPicPr>
            <p:nvPr/>
          </p:nvPicPr>
          <p:blipFill>
            <a:blip r:embed="rId5">
              <a:alphaModFix amt="15000"/>
            </a:blip>
            <a:stretch>
              <a:fillRect/>
            </a:stretch>
          </p:blipFill>
          <p:spPr>
            <a:xfrm rot="240000">
              <a:off x="4474654" y="1848625"/>
              <a:ext cx="5154507" cy="5154508"/>
            </a:xfrm>
            <a:prstGeom prst="rect">
              <a:avLst/>
            </a:prstGeom>
            <a:ln w="12700" cap="flat">
              <a:noFill/>
              <a:miter lim="400000"/>
            </a:ln>
            <a:effectLst/>
          </p:spPr>
        </p:pic>
      </p:grpSp>
      <p:sp>
        <p:nvSpPr>
          <p:cNvPr id="871" name="Circle"/>
          <p:cNvSpPr/>
          <p:nvPr/>
        </p:nvSpPr>
        <p:spPr>
          <a:xfrm>
            <a:off x="1303792" y="9701948"/>
            <a:ext cx="1787645"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2" name="Circle"/>
          <p:cNvSpPr/>
          <p:nvPr/>
        </p:nvSpPr>
        <p:spPr>
          <a:xfrm>
            <a:off x="2757975" y="8339756"/>
            <a:ext cx="1404785" cy="140478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3" name="Circle"/>
          <p:cNvSpPr/>
          <p:nvPr/>
        </p:nvSpPr>
        <p:spPr>
          <a:xfrm>
            <a:off x="20221241" y="70555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4" name="Circle"/>
          <p:cNvSpPr/>
          <p:nvPr/>
        </p:nvSpPr>
        <p:spPr>
          <a:xfrm>
            <a:off x="20081760" y="44152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5" name="Circle"/>
          <p:cNvSpPr/>
          <p:nvPr/>
        </p:nvSpPr>
        <p:spPr>
          <a:xfrm>
            <a:off x="3425606" y="10182869"/>
            <a:ext cx="825801"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6" name="Circle"/>
          <p:cNvSpPr/>
          <p:nvPr/>
        </p:nvSpPr>
        <p:spPr>
          <a:xfrm>
            <a:off x="21908988" y="67835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877"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
        <p:nvSpPr>
          <p:cNvPr id="878" name="Subtitle 2">
            <a:hlinkClick r:id="rId3"/>
          </p:cNvPr>
          <p:cNvSpPr txBox="1"/>
          <p:nvPr/>
        </p:nvSpPr>
        <p:spPr>
          <a:xfrm>
            <a:off x="9452150" y="11853333"/>
            <a:ext cx="8009795" cy="82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foodallergycanada.ca/Bullying</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iStock-1333930513_Low.jpeg" descr="iStock-1333930513_Low.jpeg"/>
          <p:cNvPicPr>
            <a:picLocks noChangeAspect="1"/>
          </p:cNvPicPr>
          <p:nvPr/>
        </p:nvPicPr>
        <p:blipFill>
          <a:blip r:embed="rId2"/>
          <a:srcRect t="7859" r="26783" b="7860"/>
          <a:stretch>
            <a:fillRect/>
          </a:stretch>
        </p:blipFill>
        <p:spPr>
          <a:xfrm>
            <a:off x="6360867" y="-3078"/>
            <a:ext cx="18023133" cy="13722156"/>
          </a:xfrm>
          <a:prstGeom prst="rect">
            <a:avLst/>
          </a:prstGeom>
          <a:ln w="12700">
            <a:miter lim="400000"/>
          </a:ln>
        </p:spPr>
      </p:pic>
      <p:pic>
        <p:nvPicPr>
          <p:cNvPr id="266" name="Head_AFA_Multi.pdf" descr="Head_AFA_Multi.pdf"/>
          <p:cNvPicPr>
            <a:picLocks noChangeAspect="1"/>
          </p:cNvPicPr>
          <p:nvPr/>
        </p:nvPicPr>
        <p:blipFill>
          <a:blip r:embed="rId3"/>
          <a:stretch>
            <a:fillRect/>
          </a:stretch>
        </p:blipFill>
        <p:spPr>
          <a:xfrm>
            <a:off x="641350" y="7327152"/>
            <a:ext cx="10401276" cy="5690670"/>
          </a:xfrm>
          <a:prstGeom prst="rect">
            <a:avLst/>
          </a:prstGeom>
          <a:ln w="12700">
            <a:miter lim="400000"/>
          </a:ln>
        </p:spPr>
      </p:pic>
      <p:sp>
        <p:nvSpPr>
          <p:cNvPr id="267"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68" name="Module 1"/>
          <p:cNvSpPr txBox="1"/>
          <p:nvPr/>
        </p:nvSpPr>
        <p:spPr>
          <a:xfrm>
            <a:off x="258233" y="635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1</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 name="AAFA_Bully.pdf" descr="AAFA_Bully.pdf"/>
          <p:cNvPicPr>
            <a:picLocks noChangeAspect="1"/>
          </p:cNvPicPr>
          <p:nvPr/>
        </p:nvPicPr>
        <p:blipFill>
          <a:blip r:embed="rId3"/>
          <a:stretch>
            <a:fillRect/>
          </a:stretch>
        </p:blipFill>
        <p:spPr>
          <a:xfrm>
            <a:off x="10273962" y="3254116"/>
            <a:ext cx="12366091" cy="6134552"/>
          </a:xfrm>
          <a:prstGeom prst="rect">
            <a:avLst/>
          </a:prstGeom>
          <a:ln w="12700">
            <a:miter lim="400000"/>
          </a:ln>
        </p:spPr>
      </p:pic>
      <p:sp>
        <p:nvSpPr>
          <p:cNvPr id="883"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84" name="Think about it…"/>
          <p:cNvSpPr txBox="1"/>
          <p:nvPr/>
        </p:nvSpPr>
        <p:spPr>
          <a:xfrm>
            <a:off x="762000" y="380737"/>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Think about it…</a:t>
            </a:r>
          </a:p>
        </p:txBody>
      </p:sp>
      <p:sp>
        <p:nvSpPr>
          <p:cNvPr id="885" name="Have you ever experienced unwanted teasing, taunts, or bullying?…"/>
          <p:cNvSpPr txBox="1"/>
          <p:nvPr/>
        </p:nvSpPr>
        <p:spPr>
          <a:xfrm>
            <a:off x="1016000" y="3048000"/>
            <a:ext cx="12283577" cy="82833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Have you ever experienced unwanted teasing, taunts, or bullying? </a:t>
            </a:r>
          </a:p>
          <a:p>
            <a:pPr marL="381000" indent="-381000">
              <a:lnSpc>
                <a:spcPct val="120000"/>
              </a:lnSpc>
              <a:spcBef>
                <a:spcPts val="1200"/>
              </a:spcBef>
              <a:buSzPct val="100000"/>
              <a:buFont typeface="Arial"/>
              <a:buChar char="•"/>
              <a:defRPr sz="4800">
                <a:solidFill>
                  <a:srgbClr val="636466"/>
                </a:solidFill>
              </a:defRPr>
            </a:pPr>
            <a:r>
              <a:t>Why do you think people tease, </a:t>
            </a:r>
            <a:br/>
            <a:r>
              <a:t>taunt, or bully about food allergies?</a:t>
            </a:r>
          </a:p>
          <a:p>
            <a:pPr marL="381000" indent="-381000">
              <a:lnSpc>
                <a:spcPct val="120000"/>
              </a:lnSpc>
              <a:spcBef>
                <a:spcPts val="1200"/>
              </a:spcBef>
              <a:buSzPct val="100000"/>
              <a:buFont typeface="Arial"/>
              <a:buChar char="•"/>
              <a:defRPr sz="4800">
                <a:solidFill>
                  <a:srgbClr val="636466"/>
                </a:solidFill>
              </a:defRPr>
            </a:pPr>
            <a:r>
              <a:t>What should you do if you </a:t>
            </a:r>
            <a:br/>
            <a:r>
              <a:t>see someone being bullied </a:t>
            </a:r>
            <a:br/>
            <a:r>
              <a:t>because of their food allergy?</a:t>
            </a:r>
          </a:p>
        </p:txBody>
      </p:sp>
      <p:sp>
        <p:nvSpPr>
          <p:cNvPr id="886" name="Rounded Rectangle"/>
          <p:cNvSpPr/>
          <p:nvPr/>
        </p:nvSpPr>
        <p:spPr>
          <a:xfrm>
            <a:off x="1946430" y="10428103"/>
            <a:ext cx="20491140" cy="2032001"/>
          </a:xfrm>
          <a:prstGeom prst="roundRect">
            <a:avLst>
              <a:gd name="adj" fmla="val 22101"/>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87" name="Subtitle 2"/>
          <p:cNvSpPr txBox="1"/>
          <p:nvPr/>
        </p:nvSpPr>
        <p:spPr>
          <a:xfrm>
            <a:off x="3431409" y="10627792"/>
            <a:ext cx="20157092" cy="1855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08000"/>
              </a:lnSpc>
              <a:defRPr sz="4800" b="1">
                <a:solidFill>
                  <a:srgbClr val="F2F3F2"/>
                </a:solidFill>
              </a:defRPr>
            </a:pPr>
            <a:r>
              <a:t>Did you know?</a:t>
            </a:r>
            <a:r>
              <a:rPr b="0"/>
              <a:t> According to research, 1-in-3 children with food </a:t>
            </a:r>
            <a:br>
              <a:rPr b="0"/>
            </a:br>
            <a:r>
              <a:rPr b="0"/>
              <a:t>allergy report being bullied, specifically because of their food allergy!</a:t>
            </a:r>
          </a:p>
        </p:txBody>
      </p:sp>
      <p:sp>
        <p:nvSpPr>
          <p:cNvPr id="888" name="Circle"/>
          <p:cNvSpPr/>
          <p:nvPr/>
        </p:nvSpPr>
        <p:spPr>
          <a:xfrm>
            <a:off x="782339" y="10195976"/>
            <a:ext cx="2496256" cy="2496255"/>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89" name="?"/>
          <p:cNvSpPr txBox="1"/>
          <p:nvPr/>
        </p:nvSpPr>
        <p:spPr>
          <a:xfrm>
            <a:off x="1486349" y="9870837"/>
            <a:ext cx="1404738" cy="3053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pic>
        <p:nvPicPr>
          <p:cNvPr id="890"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 name="Picture 4" descr="Picture 4"/>
          <p:cNvPicPr>
            <a:picLocks noChangeAspect="1"/>
          </p:cNvPicPr>
          <p:nvPr/>
        </p:nvPicPr>
        <p:blipFill>
          <a:blip r:embed="rId2"/>
          <a:srcRect t="6040" b="6040"/>
          <a:stretch>
            <a:fillRect/>
          </a:stretch>
        </p:blipFill>
        <p:spPr>
          <a:xfrm>
            <a:off x="10747230" y="2729151"/>
            <a:ext cx="10892760" cy="6965585"/>
          </a:xfrm>
          <a:prstGeom prst="rect">
            <a:avLst/>
          </a:prstGeom>
          <a:ln w="12700">
            <a:miter lim="400000"/>
          </a:ln>
        </p:spPr>
      </p:pic>
      <p:sp>
        <p:nvSpPr>
          <p:cNvPr id="895"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96" name="Be a food allergy ally"/>
          <p:cNvSpPr txBox="1"/>
          <p:nvPr/>
        </p:nvSpPr>
        <p:spPr>
          <a:xfrm>
            <a:off x="825422" y="382558"/>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Be a food allergy ally</a:t>
            </a:r>
          </a:p>
        </p:txBody>
      </p:sp>
      <p:sp>
        <p:nvSpPr>
          <p:cNvPr id="897" name="What does it mean to be an ally?"/>
          <p:cNvSpPr txBox="1"/>
          <p:nvPr/>
        </p:nvSpPr>
        <p:spPr>
          <a:xfrm>
            <a:off x="1016000" y="3048000"/>
            <a:ext cx="12283577" cy="988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spcBef>
                <a:spcPts val="1200"/>
              </a:spcBef>
              <a:defRPr sz="4800">
                <a:solidFill>
                  <a:srgbClr val="636466"/>
                </a:solidFill>
              </a:defRPr>
            </a:pPr>
            <a:r>
              <a:t>What does it mean to be an </a:t>
            </a:r>
            <a:r>
              <a:rPr b="1"/>
              <a:t>ally</a:t>
            </a:r>
            <a:r>
              <a:t>?</a:t>
            </a:r>
          </a:p>
        </p:txBody>
      </p:sp>
      <p:grpSp>
        <p:nvGrpSpPr>
          <p:cNvPr id="900" name="Group"/>
          <p:cNvGrpSpPr/>
          <p:nvPr/>
        </p:nvGrpSpPr>
        <p:grpSpPr>
          <a:xfrm>
            <a:off x="1016000" y="4343398"/>
            <a:ext cx="7973347" cy="4204837"/>
            <a:chOff x="0" y="0"/>
            <a:chExt cx="7973346" cy="4204835"/>
          </a:xfrm>
        </p:grpSpPr>
        <p:sp>
          <p:nvSpPr>
            <p:cNvPr id="898" name="Rounded Rectangle"/>
            <p:cNvSpPr/>
            <p:nvPr/>
          </p:nvSpPr>
          <p:spPr>
            <a:xfrm>
              <a:off x="0" y="0"/>
              <a:ext cx="7973347" cy="4204836"/>
            </a:xfrm>
            <a:prstGeom prst="roundRect">
              <a:avLst>
                <a:gd name="adj" fmla="val 11807"/>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899" name="Subtitle 2"/>
            <p:cNvSpPr txBox="1"/>
            <p:nvPr/>
          </p:nvSpPr>
          <p:spPr>
            <a:xfrm>
              <a:off x="368355" y="382172"/>
              <a:ext cx="7467225" cy="35480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p>
              <a:pPr>
                <a:lnSpc>
                  <a:spcPct val="108000"/>
                </a:lnSpc>
                <a:defRPr sz="4800">
                  <a:solidFill>
                    <a:srgbClr val="F2F3F2"/>
                  </a:solidFill>
                </a:defRPr>
              </a:pPr>
              <a:r>
                <a:t>“A person or group that </a:t>
              </a:r>
              <a:r>
                <a:rPr b="1"/>
                <a:t>provides assistance</a:t>
              </a:r>
              <a:r>
                <a:t> and </a:t>
              </a:r>
              <a:r>
                <a:rPr b="1"/>
                <a:t>support</a:t>
              </a:r>
              <a:r>
                <a:t> to others in an ongoing effort or activity.”</a:t>
              </a:r>
            </a:p>
          </p:txBody>
        </p:sp>
      </p:grpSp>
      <p:sp>
        <p:nvSpPr>
          <p:cNvPr id="901" name="Rounded Rectangle"/>
          <p:cNvSpPr/>
          <p:nvPr/>
        </p:nvSpPr>
        <p:spPr>
          <a:xfrm>
            <a:off x="10008792" y="9939866"/>
            <a:ext cx="12603196" cy="2458122"/>
          </a:xfrm>
          <a:prstGeom prst="roundRect">
            <a:avLst>
              <a:gd name="adj" fmla="val 20196"/>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902" name="Subtitle 2"/>
          <p:cNvSpPr txBox="1"/>
          <p:nvPr/>
        </p:nvSpPr>
        <p:spPr>
          <a:xfrm>
            <a:off x="10377148" y="10322038"/>
            <a:ext cx="12002294" cy="1868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defRPr sz="4800" b="1" i="1">
                <a:solidFill>
                  <a:srgbClr val="F2F3F2"/>
                </a:solidFill>
              </a:defRPr>
            </a:pPr>
            <a:r>
              <a:t>You</a:t>
            </a:r>
            <a:r>
              <a:rPr b="0"/>
              <a:t> can help someone with food allergy feel safer, less anxious, and more included!</a:t>
            </a:r>
          </a:p>
        </p:txBody>
      </p:sp>
      <p:pic>
        <p:nvPicPr>
          <p:cNvPr id="903"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06" name="How to be a food allergy ally"/>
          <p:cNvSpPr txBox="1"/>
          <p:nvPr/>
        </p:nvSpPr>
        <p:spPr>
          <a:xfrm>
            <a:off x="762000" y="372533"/>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How to be a food allergy ally</a:t>
            </a:r>
          </a:p>
        </p:txBody>
      </p:sp>
      <p:sp>
        <p:nvSpPr>
          <p:cNvPr id="907" name="Circle"/>
          <p:cNvSpPr/>
          <p:nvPr/>
        </p:nvSpPr>
        <p:spPr>
          <a:xfrm>
            <a:off x="7989237" y="2387387"/>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08" name="Be inclusive"/>
          <p:cNvSpPr txBox="1"/>
          <p:nvPr/>
        </p:nvSpPr>
        <p:spPr>
          <a:xfrm>
            <a:off x="8271257" y="3210448"/>
            <a:ext cx="2745596" cy="1380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lnSpc>
                <a:spcPct val="90000"/>
              </a:lnSpc>
              <a:spcBef>
                <a:spcPts val="2300"/>
              </a:spcBef>
              <a:defRPr sz="4800">
                <a:solidFill>
                  <a:srgbClr val="FFFFFF"/>
                </a:solidFill>
              </a:defRPr>
            </a:lvl1pPr>
          </a:lstStyle>
          <a:p>
            <a:r>
              <a:t>Be inclusive</a:t>
            </a:r>
          </a:p>
        </p:txBody>
      </p:sp>
      <p:pic>
        <p:nvPicPr>
          <p:cNvPr id="909"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
        <p:nvSpPr>
          <p:cNvPr id="910" name="Circle"/>
          <p:cNvSpPr/>
          <p:nvPr/>
        </p:nvSpPr>
        <p:spPr>
          <a:xfrm flipH="1">
            <a:off x="13904729" y="3157852"/>
            <a:ext cx="3309635" cy="3309636"/>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1" name="Circle"/>
          <p:cNvSpPr/>
          <p:nvPr/>
        </p:nvSpPr>
        <p:spPr>
          <a:xfrm rot="10800000" flipH="1">
            <a:off x="5690539" y="6001789"/>
            <a:ext cx="3309633" cy="330963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2" name="Circle"/>
          <p:cNvSpPr/>
          <p:nvPr/>
        </p:nvSpPr>
        <p:spPr>
          <a:xfrm rot="10800000">
            <a:off x="14696363" y="8914321"/>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3" name="Circle"/>
          <p:cNvSpPr/>
          <p:nvPr/>
        </p:nvSpPr>
        <p:spPr>
          <a:xfrm rot="10800000">
            <a:off x="7276389" y="10031921"/>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4" name="Reduce risks"/>
          <p:cNvSpPr txBox="1"/>
          <p:nvPr/>
        </p:nvSpPr>
        <p:spPr>
          <a:xfrm>
            <a:off x="14379511" y="4122508"/>
            <a:ext cx="2360072" cy="1380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lnSpc>
                <a:spcPct val="90000"/>
              </a:lnSpc>
              <a:spcBef>
                <a:spcPts val="2300"/>
              </a:spcBef>
              <a:defRPr sz="4800">
                <a:solidFill>
                  <a:srgbClr val="FFFFFF"/>
                </a:solidFill>
              </a:defRPr>
            </a:lvl1pPr>
          </a:lstStyle>
          <a:p>
            <a:r>
              <a:t>Reduce risks</a:t>
            </a:r>
          </a:p>
        </p:txBody>
      </p:sp>
      <p:sp>
        <p:nvSpPr>
          <p:cNvPr id="915" name="Support"/>
          <p:cNvSpPr txBox="1"/>
          <p:nvPr/>
        </p:nvSpPr>
        <p:spPr>
          <a:xfrm>
            <a:off x="15076785" y="10194300"/>
            <a:ext cx="2540324" cy="749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lnSpc>
                <a:spcPct val="90000"/>
              </a:lnSpc>
              <a:spcBef>
                <a:spcPts val="2300"/>
              </a:spcBef>
              <a:defRPr sz="4800">
                <a:solidFill>
                  <a:srgbClr val="FFFFFF"/>
                </a:solidFill>
              </a:defRPr>
            </a:lvl1pPr>
          </a:lstStyle>
          <a:p>
            <a:r>
              <a:t>Support</a:t>
            </a:r>
          </a:p>
        </p:txBody>
      </p:sp>
      <p:sp>
        <p:nvSpPr>
          <p:cNvPr id="916" name="Know"/>
          <p:cNvSpPr txBox="1"/>
          <p:nvPr/>
        </p:nvSpPr>
        <p:spPr>
          <a:xfrm>
            <a:off x="7690801" y="11311900"/>
            <a:ext cx="2520508" cy="749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lnSpc>
                <a:spcPct val="90000"/>
              </a:lnSpc>
              <a:spcBef>
                <a:spcPts val="2300"/>
              </a:spcBef>
              <a:defRPr sz="4800">
                <a:solidFill>
                  <a:srgbClr val="FFFFFF"/>
                </a:solidFill>
              </a:defRPr>
            </a:lvl1pPr>
          </a:lstStyle>
          <a:p>
            <a:r>
              <a:t>Know</a:t>
            </a:r>
          </a:p>
        </p:txBody>
      </p:sp>
      <p:sp>
        <p:nvSpPr>
          <p:cNvPr id="917" name="Advocate"/>
          <p:cNvSpPr txBox="1"/>
          <p:nvPr/>
        </p:nvSpPr>
        <p:spPr>
          <a:xfrm>
            <a:off x="5849067" y="7281766"/>
            <a:ext cx="2992578" cy="749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lnSpc>
                <a:spcPct val="90000"/>
              </a:lnSpc>
              <a:spcBef>
                <a:spcPts val="2300"/>
              </a:spcBef>
              <a:defRPr sz="4800">
                <a:solidFill>
                  <a:srgbClr val="FFFFFF"/>
                </a:solidFill>
              </a:defRPr>
            </a:lvl1pPr>
          </a:lstStyle>
          <a:p>
            <a:r>
              <a:t>Advocate</a:t>
            </a:r>
          </a:p>
        </p:txBody>
      </p:sp>
      <p:sp>
        <p:nvSpPr>
          <p:cNvPr id="918" name="Circle"/>
          <p:cNvSpPr/>
          <p:nvPr/>
        </p:nvSpPr>
        <p:spPr>
          <a:xfrm flipH="1">
            <a:off x="9389442" y="5392470"/>
            <a:ext cx="5478271" cy="547826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9" name="Be a food allergy ally!"/>
          <p:cNvSpPr txBox="1"/>
          <p:nvPr/>
        </p:nvSpPr>
        <p:spPr>
          <a:xfrm>
            <a:off x="10171276" y="7441442"/>
            <a:ext cx="3914605" cy="1380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lnSpc>
                <a:spcPct val="90000"/>
              </a:lnSpc>
              <a:spcBef>
                <a:spcPts val="2300"/>
              </a:spcBef>
              <a:defRPr sz="4800" b="1">
                <a:solidFill>
                  <a:srgbClr val="FFFFFF"/>
                </a:solidFill>
              </a:defRPr>
            </a:lvl1pPr>
          </a:lstStyle>
          <a:p>
            <a:r>
              <a:t>Be a food allergy ally!</a:t>
            </a:r>
          </a:p>
        </p:txBody>
      </p:sp>
      <p:sp>
        <p:nvSpPr>
          <p:cNvPr id="920" name="Circle"/>
          <p:cNvSpPr/>
          <p:nvPr/>
        </p:nvSpPr>
        <p:spPr>
          <a:xfrm flipH="1">
            <a:off x="10993263" y="11496006"/>
            <a:ext cx="1143465" cy="1143464"/>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1" name="Circle"/>
          <p:cNvSpPr/>
          <p:nvPr/>
        </p:nvSpPr>
        <p:spPr>
          <a:xfrm flipH="1">
            <a:off x="15790116" y="6620278"/>
            <a:ext cx="1175877" cy="1175874"/>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2" name="Circle"/>
          <p:cNvSpPr/>
          <p:nvPr/>
        </p:nvSpPr>
        <p:spPr>
          <a:xfrm flipH="1">
            <a:off x="15114094" y="7885442"/>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3" name="Circle"/>
          <p:cNvSpPr/>
          <p:nvPr/>
        </p:nvSpPr>
        <p:spPr>
          <a:xfrm flipH="1">
            <a:off x="13903701" y="2382114"/>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4" name="Circle"/>
          <p:cNvSpPr/>
          <p:nvPr/>
        </p:nvSpPr>
        <p:spPr>
          <a:xfrm flipH="1">
            <a:off x="8410660" y="8897209"/>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5" name="Circle"/>
          <p:cNvSpPr/>
          <p:nvPr/>
        </p:nvSpPr>
        <p:spPr>
          <a:xfrm flipH="1">
            <a:off x="8661449" y="5840743"/>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6" name="Circle"/>
          <p:cNvSpPr/>
          <p:nvPr/>
        </p:nvSpPr>
        <p:spPr>
          <a:xfrm flipH="1">
            <a:off x="17076402" y="5679304"/>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7" name="Circle"/>
          <p:cNvSpPr/>
          <p:nvPr/>
        </p:nvSpPr>
        <p:spPr>
          <a:xfrm flipH="1">
            <a:off x="6309300" y="11957445"/>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8" name="Circle"/>
          <p:cNvSpPr/>
          <p:nvPr/>
        </p:nvSpPr>
        <p:spPr>
          <a:xfrm flipH="1">
            <a:off x="14774381" y="12241541"/>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9" name="Circle"/>
          <p:cNvSpPr/>
          <p:nvPr/>
        </p:nvSpPr>
        <p:spPr>
          <a:xfrm flipH="1">
            <a:off x="16537154" y="8123204"/>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0" name="Circle"/>
          <p:cNvSpPr/>
          <p:nvPr/>
        </p:nvSpPr>
        <p:spPr>
          <a:xfrm flipH="1">
            <a:off x="14961254" y="6814770"/>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1" name="Circle"/>
          <p:cNvSpPr/>
          <p:nvPr/>
        </p:nvSpPr>
        <p:spPr>
          <a:xfrm flipH="1">
            <a:off x="10674908" y="10950136"/>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2" name="Circle"/>
          <p:cNvSpPr/>
          <p:nvPr/>
        </p:nvSpPr>
        <p:spPr>
          <a:xfrm flipH="1">
            <a:off x="13824687" y="10416737"/>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3" name="Circle"/>
          <p:cNvSpPr/>
          <p:nvPr/>
        </p:nvSpPr>
        <p:spPr>
          <a:xfrm flipH="1">
            <a:off x="7631443" y="9583615"/>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4" name="Circle"/>
          <p:cNvSpPr/>
          <p:nvPr/>
        </p:nvSpPr>
        <p:spPr>
          <a:xfrm flipH="1">
            <a:off x="13109815" y="4983012"/>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5" name="Circle"/>
          <p:cNvSpPr/>
          <p:nvPr/>
        </p:nvSpPr>
        <p:spPr>
          <a:xfrm flipH="1">
            <a:off x="11331816" y="4653719"/>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6" name="Circle"/>
          <p:cNvSpPr/>
          <p:nvPr/>
        </p:nvSpPr>
        <p:spPr>
          <a:xfrm flipH="1">
            <a:off x="10594564" y="12555415"/>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37" name="Head1.pdf" descr="Head1.pdf"/>
          <p:cNvPicPr>
            <a:picLocks noChangeAspect="1"/>
          </p:cNvPicPr>
          <p:nvPr/>
        </p:nvPicPr>
        <p:blipFill>
          <a:blip r:embed="rId4"/>
          <a:srcRect l="19341" t="11722" r="20036" b="27655"/>
          <a:stretch>
            <a:fillRect/>
          </a:stretch>
        </p:blipFill>
        <p:spPr>
          <a:xfrm>
            <a:off x="11586830" y="2600965"/>
            <a:ext cx="2222510"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38" name="Circle"/>
          <p:cNvSpPr/>
          <p:nvPr/>
        </p:nvSpPr>
        <p:spPr>
          <a:xfrm flipH="1">
            <a:off x="5300145" y="8649048"/>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39" name="Head5.pdf" descr="Head5.pdf"/>
          <p:cNvPicPr>
            <a:picLocks noChangeAspect="1"/>
          </p:cNvPicPr>
          <p:nvPr/>
        </p:nvPicPr>
        <p:blipFill>
          <a:blip r:embed="rId5"/>
          <a:srcRect l="18326" t="12110" r="13666" b="19881"/>
          <a:stretch>
            <a:fillRect/>
          </a:stretch>
        </p:blipFill>
        <p:spPr>
          <a:xfrm>
            <a:off x="12407703" y="11072215"/>
            <a:ext cx="2222510"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pic>
        <p:nvPicPr>
          <p:cNvPr id="940" name="Head2.pdf" descr="Head2.pdf"/>
          <p:cNvPicPr>
            <a:picLocks noChangeAspect="1"/>
          </p:cNvPicPr>
          <p:nvPr/>
        </p:nvPicPr>
        <p:blipFill>
          <a:blip r:embed="rId6"/>
          <a:srcRect l="12424" t="12431" r="12431" b="12426"/>
          <a:stretch>
            <a:fillRect/>
          </a:stretch>
        </p:blipFill>
        <p:spPr>
          <a:xfrm>
            <a:off x="17303853" y="6545335"/>
            <a:ext cx="2673166" cy="267305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1004"/>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4"/>
                  <a:pt x="12358" y="0"/>
                  <a:pt x="9840" y="0"/>
                </a:cubicBezTo>
                <a:close/>
              </a:path>
            </a:pathLst>
          </a:custGeom>
          <a:ln w="12700">
            <a:miter lim="400000"/>
          </a:ln>
          <a:effectLst>
            <a:outerShdw blurRad="254000" dist="127000" dir="2700000" rotWithShape="0">
              <a:srgbClr val="000000">
                <a:alpha val="20000"/>
              </a:srgbClr>
            </a:outerShdw>
          </a:effectLst>
        </p:spPr>
      </p:pic>
      <p:pic>
        <p:nvPicPr>
          <p:cNvPr id="941" name="Head8.pdf" descr="Head8.pdf"/>
          <p:cNvPicPr>
            <a:picLocks noChangeAspect="1"/>
          </p:cNvPicPr>
          <p:nvPr/>
        </p:nvPicPr>
        <p:blipFill>
          <a:blip r:embed="rId7"/>
          <a:srcRect l="20050" t="16914" r="16291" b="19430"/>
          <a:stretch>
            <a:fillRect/>
          </a:stretch>
        </p:blipFill>
        <p:spPr>
          <a:xfrm>
            <a:off x="4607773" y="9323049"/>
            <a:ext cx="2572728" cy="257263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7" y="0"/>
                  <a:pt x="9839" y="0"/>
                </a:cubicBezTo>
                <a:close/>
              </a:path>
            </a:pathLst>
          </a:custGeom>
          <a:ln w="12700">
            <a:miter lim="400000"/>
          </a:ln>
          <a:effectLst>
            <a:outerShdw blurRad="254000" dist="127000" dir="2700000" rotWithShape="0">
              <a:srgbClr val="000000">
                <a:alpha val="20000"/>
              </a:srgbClr>
            </a:outerShdw>
          </a:effectLst>
        </p:spPr>
      </p:pic>
      <p:pic>
        <p:nvPicPr>
          <p:cNvPr id="942" name="Head3.pdf" descr="Head3.pdf"/>
          <p:cNvPicPr>
            <a:picLocks noChangeAspect="1"/>
          </p:cNvPicPr>
          <p:nvPr/>
        </p:nvPicPr>
        <p:blipFill>
          <a:blip r:embed="rId8"/>
          <a:srcRect l="18402" t="15876" r="18405" b="20931"/>
          <a:stretch>
            <a:fillRect/>
          </a:stretch>
        </p:blipFill>
        <p:spPr>
          <a:xfrm>
            <a:off x="5516400" y="3676000"/>
            <a:ext cx="2222509"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3" name="Circle"/>
          <p:cNvSpPr/>
          <p:nvPr/>
        </p:nvSpPr>
        <p:spPr>
          <a:xfrm flipH="1">
            <a:off x="7824023" y="5381383"/>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4" name="Head7.pdf" descr="Head7.pdf"/>
          <p:cNvPicPr>
            <a:picLocks noChangeAspect="1"/>
          </p:cNvPicPr>
          <p:nvPr/>
        </p:nvPicPr>
        <p:blipFill>
          <a:blip r:embed="rId9"/>
          <a:srcRect l="19011" t="15027" r="17565" b="21549"/>
          <a:stretch>
            <a:fillRect/>
          </a:stretch>
        </p:blipFill>
        <p:spPr>
          <a:xfrm>
            <a:off x="17530027" y="3367335"/>
            <a:ext cx="2222509" cy="222251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5" name="Circle"/>
          <p:cNvSpPr/>
          <p:nvPr/>
        </p:nvSpPr>
        <p:spPr>
          <a:xfrm flipH="1">
            <a:off x="18255053" y="5866176"/>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6" name="Head6.pdf" descr="Head6.pdf"/>
          <p:cNvPicPr>
            <a:picLocks noChangeAspect="1"/>
          </p:cNvPicPr>
          <p:nvPr/>
        </p:nvPicPr>
        <p:blipFill>
          <a:blip r:embed="rId10"/>
          <a:srcRect l="16227" t="13940" r="16993" b="19281"/>
          <a:stretch>
            <a:fillRect/>
          </a:stretch>
        </p:blipFill>
        <p:spPr>
          <a:xfrm>
            <a:off x="3078625" y="6814769"/>
            <a:ext cx="2222509" cy="222251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7" name="Circle"/>
          <p:cNvSpPr/>
          <p:nvPr/>
        </p:nvSpPr>
        <p:spPr>
          <a:xfrm flipH="1">
            <a:off x="4880060" y="6001787"/>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TextBox 8"/>
          <p:cNvSpPr txBox="1"/>
          <p:nvPr/>
        </p:nvSpPr>
        <p:spPr>
          <a:xfrm>
            <a:off x="12697942" y="4082979"/>
            <a:ext cx="2988946" cy="861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4800" b="1">
                <a:solidFill>
                  <a:srgbClr val="9D9FA1"/>
                </a:solidFill>
              </a:defRPr>
            </a:lvl1pPr>
          </a:lstStyle>
          <a:p>
            <a:r>
              <a:t>from this</a:t>
            </a:r>
          </a:p>
        </p:txBody>
      </p:sp>
      <p:sp>
        <p:nvSpPr>
          <p:cNvPr id="952" name="TextBox 21"/>
          <p:cNvSpPr txBox="1"/>
          <p:nvPr/>
        </p:nvSpPr>
        <p:spPr>
          <a:xfrm>
            <a:off x="2283324" y="9610935"/>
            <a:ext cx="2703195" cy="861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4800" b="1">
                <a:solidFill>
                  <a:srgbClr val="9D9FA1"/>
                </a:solidFill>
              </a:defRPr>
            </a:lvl1pPr>
          </a:lstStyle>
          <a:p>
            <a:r>
              <a:t>to this </a:t>
            </a:r>
          </a:p>
        </p:txBody>
      </p:sp>
      <p:pic>
        <p:nvPicPr>
          <p:cNvPr id="953" name="Picture 10" descr="Picture 10"/>
          <p:cNvPicPr>
            <a:picLocks noChangeAspect="1"/>
          </p:cNvPicPr>
          <p:nvPr/>
        </p:nvPicPr>
        <p:blipFill>
          <a:blip r:embed="rId2"/>
          <a:srcRect t="1337" r="37288"/>
          <a:stretch>
            <a:fillRect/>
          </a:stretch>
        </p:blipFill>
        <p:spPr>
          <a:xfrm>
            <a:off x="16306536" y="3480319"/>
            <a:ext cx="6343654" cy="3748583"/>
          </a:xfrm>
          <a:prstGeom prst="rect">
            <a:avLst/>
          </a:prstGeom>
          <a:ln w="12700">
            <a:miter lim="400000"/>
          </a:ln>
        </p:spPr>
      </p:pic>
      <p:pic>
        <p:nvPicPr>
          <p:cNvPr id="954" name="Picture 11" descr="Picture 11"/>
          <p:cNvPicPr>
            <a:picLocks noChangeAspect="1"/>
          </p:cNvPicPr>
          <p:nvPr/>
        </p:nvPicPr>
        <p:blipFill>
          <a:blip r:embed="rId3"/>
          <a:srcRect r="3620"/>
          <a:stretch>
            <a:fillRect/>
          </a:stretch>
        </p:blipFill>
        <p:spPr>
          <a:xfrm>
            <a:off x="6553813" y="3347270"/>
            <a:ext cx="4997989" cy="4014583"/>
          </a:xfrm>
          <a:prstGeom prst="rect">
            <a:avLst/>
          </a:prstGeom>
          <a:ln w="12700">
            <a:miter lim="400000"/>
          </a:ln>
        </p:spPr>
      </p:pic>
      <p:sp>
        <p:nvSpPr>
          <p:cNvPr id="955"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56" name="What can you do to help?"/>
          <p:cNvSpPr txBox="1"/>
          <p:nvPr/>
        </p:nvSpPr>
        <p:spPr>
          <a:xfrm>
            <a:off x="762000" y="376611"/>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What can you do to help?</a:t>
            </a:r>
          </a:p>
        </p:txBody>
      </p:sp>
      <p:sp>
        <p:nvSpPr>
          <p:cNvPr id="957" name="What can you do to help change the picture?"/>
          <p:cNvSpPr txBox="1"/>
          <p:nvPr/>
        </p:nvSpPr>
        <p:spPr>
          <a:xfrm>
            <a:off x="1016001" y="3048000"/>
            <a:ext cx="4907992" cy="272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08000"/>
              </a:lnSpc>
              <a:spcBef>
                <a:spcPts val="1200"/>
              </a:spcBef>
              <a:defRPr sz="4800">
                <a:solidFill>
                  <a:srgbClr val="636466"/>
                </a:solidFill>
              </a:defRPr>
            </a:lvl1pPr>
          </a:lstStyle>
          <a:p>
            <a:r>
              <a:t>What can you do to help change the picture?</a:t>
            </a:r>
          </a:p>
        </p:txBody>
      </p:sp>
      <p:pic>
        <p:nvPicPr>
          <p:cNvPr id="958" name="AAFA_Together.jpeg" descr="AAFA_Together.jpeg"/>
          <p:cNvPicPr>
            <a:picLocks noChangeAspect="1"/>
          </p:cNvPicPr>
          <p:nvPr/>
        </p:nvPicPr>
        <p:blipFill>
          <a:blip r:embed="rId4"/>
          <a:stretch>
            <a:fillRect/>
          </a:stretch>
        </p:blipFill>
        <p:spPr>
          <a:xfrm>
            <a:off x="4834466" y="8472785"/>
            <a:ext cx="10063951" cy="3817490"/>
          </a:xfrm>
          <a:prstGeom prst="rect">
            <a:avLst/>
          </a:prstGeom>
          <a:ln w="12700">
            <a:miter lim="400000"/>
          </a:ln>
        </p:spPr>
      </p:pic>
      <p:pic>
        <p:nvPicPr>
          <p:cNvPr id="959" name="Image" descr="Image"/>
          <p:cNvPicPr>
            <a:picLocks noChangeAspect="1"/>
          </p:cNvPicPr>
          <p:nvPr/>
        </p:nvPicPr>
        <p:blipFill>
          <a:blip r:embed="rId5"/>
          <a:stretch>
            <a:fillRect/>
          </a:stretch>
        </p:blipFill>
        <p:spPr>
          <a:xfrm>
            <a:off x="14151063" y="5000287"/>
            <a:ext cx="2372118" cy="1223692"/>
          </a:xfrm>
          <a:prstGeom prst="rect">
            <a:avLst/>
          </a:prstGeom>
          <a:ln w="12700">
            <a:miter lim="400000"/>
          </a:ln>
          <a:effectLst>
            <a:outerShdw blurRad="254000" dist="127000" dir="2700000" rotWithShape="0">
              <a:srgbClr val="000000">
                <a:alpha val="20000"/>
              </a:srgbClr>
            </a:outerShdw>
          </a:effectLst>
        </p:spPr>
      </p:pic>
      <p:pic>
        <p:nvPicPr>
          <p:cNvPr id="960" name="Image" descr="Image"/>
          <p:cNvPicPr>
            <a:picLocks noChangeAspect="1"/>
          </p:cNvPicPr>
          <p:nvPr/>
        </p:nvPicPr>
        <p:blipFill>
          <a:blip r:embed="rId5"/>
          <a:stretch>
            <a:fillRect/>
          </a:stretch>
        </p:blipFill>
        <p:spPr>
          <a:xfrm flipH="1">
            <a:off x="11712664" y="5000287"/>
            <a:ext cx="2372118" cy="1223692"/>
          </a:xfrm>
          <a:prstGeom prst="rect">
            <a:avLst/>
          </a:prstGeom>
          <a:ln w="12700">
            <a:miter lim="400000"/>
          </a:ln>
          <a:effectLst>
            <a:outerShdw blurRad="254000" dist="127000" dir="2700000" rotWithShape="0">
              <a:srgbClr val="000000">
                <a:alpha val="20000"/>
              </a:srgbClr>
            </a:outerShdw>
          </a:effectLst>
        </p:spPr>
      </p:pic>
      <p:pic>
        <p:nvPicPr>
          <p:cNvPr id="961" name="Image" descr="Image"/>
          <p:cNvPicPr>
            <a:picLocks noChangeAspect="1"/>
          </p:cNvPicPr>
          <p:nvPr/>
        </p:nvPicPr>
        <p:blipFill>
          <a:blip r:embed="rId5"/>
          <a:stretch>
            <a:fillRect/>
          </a:stretch>
        </p:blipFill>
        <p:spPr>
          <a:xfrm>
            <a:off x="1645797" y="10221514"/>
            <a:ext cx="2372119" cy="1223692"/>
          </a:xfrm>
          <a:prstGeom prst="rect">
            <a:avLst/>
          </a:prstGeom>
          <a:ln w="12700">
            <a:miter lim="400000"/>
          </a:ln>
          <a:effectLst>
            <a:outerShdw blurRad="254000" dist="127000" dir="2700000" rotWithShape="0">
              <a:srgbClr val="000000">
                <a:alpha val="20000"/>
              </a:srgbClr>
            </a:outerShdw>
          </a:effectLst>
        </p:spPr>
      </p:pic>
      <p:sp>
        <p:nvSpPr>
          <p:cNvPr id="962" name="Circle"/>
          <p:cNvSpPr/>
          <p:nvPr/>
        </p:nvSpPr>
        <p:spPr>
          <a:xfrm>
            <a:off x="18054276" y="7885928"/>
            <a:ext cx="4208027" cy="420802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963" name="Everyone has a seat at the table!"/>
          <p:cNvSpPr txBox="1"/>
          <p:nvPr/>
        </p:nvSpPr>
        <p:spPr>
          <a:xfrm>
            <a:off x="18385955" y="8857457"/>
            <a:ext cx="3595464" cy="20109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lnSpc>
                <a:spcPct val="90000"/>
              </a:lnSpc>
              <a:spcBef>
                <a:spcPts val="2300"/>
              </a:spcBef>
              <a:defRPr sz="4800" b="1">
                <a:solidFill>
                  <a:srgbClr val="FFFFFF"/>
                </a:solidFill>
              </a:defRPr>
            </a:lvl1pPr>
          </a:lstStyle>
          <a:p>
            <a:r>
              <a:t>Everyone has a seat at the table!</a:t>
            </a:r>
          </a:p>
        </p:txBody>
      </p:sp>
      <p:pic>
        <p:nvPicPr>
          <p:cNvPr id="964" name="Image" descr="Image"/>
          <p:cNvPicPr>
            <a:picLocks noChangeAspect="1"/>
          </p:cNvPicPr>
          <p:nvPr/>
        </p:nvPicPr>
        <p:blipFill>
          <a:blip r:embed="rId6"/>
          <a:stretch>
            <a:fillRect/>
          </a:stretch>
        </p:blipFill>
        <p:spPr>
          <a:xfrm>
            <a:off x="15277131" y="9429808"/>
            <a:ext cx="2372117" cy="1223693"/>
          </a:xfrm>
          <a:prstGeom prst="rect">
            <a:avLst/>
          </a:prstGeom>
          <a:ln w="12700">
            <a:miter lim="400000"/>
          </a:ln>
          <a:effectLst>
            <a:outerShdw blurRad="254000" dist="127000" dir="2700000" rotWithShape="0">
              <a:srgbClr val="000000">
                <a:alpha val="20000"/>
              </a:srgbClr>
            </a:outerShdw>
          </a:effectLst>
        </p:spPr>
      </p:pic>
      <p:pic>
        <p:nvPicPr>
          <p:cNvPr id="965" name="AAFA_Logo_Horiz.pdf" descr="AAFA_Logo_Horiz.pdf"/>
          <p:cNvPicPr>
            <a:picLocks noChangeAspect="1"/>
          </p:cNvPicPr>
          <p:nvPr/>
        </p:nvPicPr>
        <p:blipFill>
          <a:blip r:embed="rId7"/>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Supporters of this program:"/>
          <p:cNvSpPr txBox="1"/>
          <p:nvPr/>
        </p:nvSpPr>
        <p:spPr>
          <a:xfrm>
            <a:off x="4847708" y="1795827"/>
            <a:ext cx="6781021" cy="974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2438337">
              <a:lnSpc>
                <a:spcPct val="120000"/>
              </a:lnSpc>
              <a:spcBef>
                <a:spcPts val="2400"/>
              </a:spcBef>
              <a:defRPr sz="4200">
                <a:solidFill>
                  <a:srgbClr val="636466"/>
                </a:solidFill>
              </a:defRPr>
            </a:lvl1pPr>
          </a:lstStyle>
          <a:p>
            <a:r>
              <a:t>Program developed by:</a:t>
            </a:r>
          </a:p>
        </p:txBody>
      </p:sp>
      <p:sp>
        <p:nvSpPr>
          <p:cNvPr id="968" name="Line"/>
          <p:cNvSpPr/>
          <p:nvPr/>
        </p:nvSpPr>
        <p:spPr>
          <a:xfrm>
            <a:off x="3920024" y="2770302"/>
            <a:ext cx="8636389" cy="1"/>
          </a:xfrm>
          <a:prstGeom prst="line">
            <a:avLst/>
          </a:prstGeom>
          <a:ln w="25400">
            <a:solidFill>
              <a:srgbClr val="CCCCCC"/>
            </a:solidFill>
            <a:miter lim="400000"/>
          </a:ln>
        </p:spPr>
        <p:txBody>
          <a:bodyPr lIns="45718" tIns="45718" rIns="45718" bIns="45718"/>
          <a:lstStyle/>
          <a:p>
            <a:endParaRPr/>
          </a:p>
        </p:txBody>
      </p:sp>
      <p:pic>
        <p:nvPicPr>
          <p:cNvPr id="969" name="FAC Logo_Colour_CMYK.pdf" descr="FAC Logo_Colour_CMYK.pdf"/>
          <p:cNvPicPr>
            <a:picLocks noChangeAspect="1"/>
          </p:cNvPicPr>
          <p:nvPr/>
        </p:nvPicPr>
        <p:blipFill>
          <a:blip r:embed="rId2"/>
          <a:stretch>
            <a:fillRect/>
          </a:stretch>
        </p:blipFill>
        <p:spPr>
          <a:xfrm>
            <a:off x="8806474" y="3314846"/>
            <a:ext cx="3013747" cy="2327449"/>
          </a:xfrm>
          <a:prstGeom prst="rect">
            <a:avLst/>
          </a:prstGeom>
          <a:ln w="12700">
            <a:miter lim="400000"/>
          </a:ln>
        </p:spPr>
      </p:pic>
      <p:pic>
        <p:nvPicPr>
          <p:cNvPr id="970" name="CarolineLogo.pdf" descr="CarolineLogo.pdf"/>
          <p:cNvPicPr>
            <a:picLocks noChangeAspect="1"/>
          </p:cNvPicPr>
          <p:nvPr/>
        </p:nvPicPr>
        <p:blipFill>
          <a:blip r:embed="rId3"/>
          <a:stretch>
            <a:fillRect/>
          </a:stretch>
        </p:blipFill>
        <p:spPr>
          <a:xfrm>
            <a:off x="5025778" y="3530910"/>
            <a:ext cx="2612234" cy="2071772"/>
          </a:xfrm>
          <a:prstGeom prst="rect">
            <a:avLst/>
          </a:prstGeom>
          <a:ln w="12700">
            <a:miter lim="400000"/>
          </a:ln>
        </p:spPr>
      </p:pic>
      <p:sp>
        <p:nvSpPr>
          <p:cNvPr id="971" name="Program developed by:"/>
          <p:cNvSpPr txBox="1"/>
          <p:nvPr/>
        </p:nvSpPr>
        <p:spPr>
          <a:xfrm>
            <a:off x="8801491" y="7930636"/>
            <a:ext cx="6781019" cy="97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2438337">
              <a:lnSpc>
                <a:spcPct val="120000"/>
              </a:lnSpc>
              <a:spcBef>
                <a:spcPts val="2400"/>
              </a:spcBef>
              <a:defRPr sz="4200">
                <a:solidFill>
                  <a:srgbClr val="636466"/>
                </a:solidFill>
              </a:defRPr>
            </a:lvl1pPr>
          </a:lstStyle>
          <a:p>
            <a:r>
              <a:t>Supporters of this program:</a:t>
            </a:r>
          </a:p>
        </p:txBody>
      </p:sp>
      <p:sp>
        <p:nvSpPr>
          <p:cNvPr id="972" name="Line"/>
          <p:cNvSpPr/>
          <p:nvPr/>
        </p:nvSpPr>
        <p:spPr>
          <a:xfrm>
            <a:off x="5187622" y="8905099"/>
            <a:ext cx="14008756" cy="1"/>
          </a:xfrm>
          <a:prstGeom prst="line">
            <a:avLst/>
          </a:prstGeom>
          <a:ln w="25400">
            <a:solidFill>
              <a:srgbClr val="CCCCCC"/>
            </a:solidFill>
            <a:miter lim="400000"/>
          </a:ln>
        </p:spPr>
        <p:txBody>
          <a:bodyPr lIns="45718" tIns="45718" rIns="45718" bIns="45718"/>
          <a:lstStyle/>
          <a:p>
            <a:endParaRPr/>
          </a:p>
        </p:txBody>
      </p:sp>
      <p:pic>
        <p:nvPicPr>
          <p:cNvPr id="973" name="PHE_Logo.pdf" descr="PHE_Logo.pdf"/>
          <p:cNvPicPr>
            <a:picLocks noChangeAspect="1"/>
          </p:cNvPicPr>
          <p:nvPr/>
        </p:nvPicPr>
        <p:blipFill>
          <a:blip r:embed="rId4"/>
          <a:stretch>
            <a:fillRect/>
          </a:stretch>
        </p:blipFill>
        <p:spPr>
          <a:xfrm>
            <a:off x="15298690" y="3863571"/>
            <a:ext cx="4328719" cy="1042100"/>
          </a:xfrm>
          <a:prstGeom prst="rect">
            <a:avLst/>
          </a:prstGeom>
          <a:ln w="12700">
            <a:miter lim="400000"/>
          </a:ln>
        </p:spPr>
      </p:pic>
      <p:sp>
        <p:nvSpPr>
          <p:cNvPr id="974" name="Supporters of this program:"/>
          <p:cNvSpPr txBox="1"/>
          <p:nvPr/>
        </p:nvSpPr>
        <p:spPr>
          <a:xfrm>
            <a:off x="15783966" y="1795827"/>
            <a:ext cx="3358167" cy="974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2438337">
              <a:lnSpc>
                <a:spcPct val="120000"/>
              </a:lnSpc>
              <a:spcBef>
                <a:spcPts val="2400"/>
              </a:spcBef>
              <a:defRPr sz="4200">
                <a:solidFill>
                  <a:srgbClr val="636466"/>
                </a:solidFill>
              </a:defRPr>
            </a:lvl1pPr>
          </a:lstStyle>
          <a:p>
            <a:r>
              <a:t>Endorsed by:</a:t>
            </a:r>
          </a:p>
        </p:txBody>
      </p:sp>
      <p:sp>
        <p:nvSpPr>
          <p:cNvPr id="975" name="Line"/>
          <p:cNvSpPr/>
          <p:nvPr/>
        </p:nvSpPr>
        <p:spPr>
          <a:xfrm>
            <a:off x="14462123" y="2770302"/>
            <a:ext cx="6001853" cy="1"/>
          </a:xfrm>
          <a:prstGeom prst="line">
            <a:avLst/>
          </a:prstGeom>
          <a:ln w="25400">
            <a:solidFill>
              <a:srgbClr val="CCCCCC"/>
            </a:solidFill>
            <a:miter lim="400000"/>
          </a:ln>
        </p:spPr>
        <p:txBody>
          <a:bodyPr lIns="45718" tIns="45718" rIns="45718" bIns="45718"/>
          <a:lstStyle/>
          <a:p>
            <a:endParaRPr/>
          </a:p>
        </p:txBody>
      </p:sp>
      <p:pic>
        <p:nvPicPr>
          <p:cNvPr id="976" name="SchroederFoundation-Logo-Horiz2021-1.png" descr="SchroederFoundation-Logo-Horiz2021-1.png"/>
          <p:cNvPicPr>
            <a:picLocks noChangeAspect="1"/>
          </p:cNvPicPr>
          <p:nvPr/>
        </p:nvPicPr>
        <p:blipFill>
          <a:blip r:embed="rId5"/>
          <a:stretch>
            <a:fillRect/>
          </a:stretch>
        </p:blipFill>
        <p:spPr>
          <a:xfrm>
            <a:off x="5904541" y="9829510"/>
            <a:ext cx="6192944" cy="1581178"/>
          </a:xfrm>
          <a:prstGeom prst="rect">
            <a:avLst/>
          </a:prstGeom>
          <a:ln w="12700">
            <a:miter lim="400000"/>
          </a:ln>
        </p:spPr>
      </p:pic>
      <p:pic>
        <p:nvPicPr>
          <p:cNvPr id="977" name="Picture 6" descr="Picture 6"/>
          <p:cNvPicPr>
            <a:picLocks noChangeAspect="1"/>
          </p:cNvPicPr>
          <p:nvPr/>
        </p:nvPicPr>
        <p:blipFill>
          <a:blip r:embed="rId6"/>
          <a:stretch>
            <a:fillRect/>
          </a:stretch>
        </p:blipFill>
        <p:spPr>
          <a:xfrm>
            <a:off x="13728537" y="9221323"/>
            <a:ext cx="4180923" cy="2600151"/>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Rectangle"/>
          <p:cNvSpPr/>
          <p:nvPr/>
        </p:nvSpPr>
        <p:spPr>
          <a:xfrm>
            <a:off x="0" y="0"/>
            <a:ext cx="24384000" cy="13716002"/>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80" name="Thanks for learning…"/>
          <p:cNvSpPr txBox="1"/>
          <p:nvPr/>
        </p:nvSpPr>
        <p:spPr>
          <a:xfrm>
            <a:off x="762000" y="3148982"/>
            <a:ext cx="22733156" cy="4234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120000"/>
              </a:lnSpc>
              <a:defRPr sz="9000" i="1">
                <a:solidFill>
                  <a:srgbClr val="FFFFFF"/>
                </a:solidFill>
              </a:defRPr>
            </a:pPr>
            <a:r>
              <a:t>Thanks for learning</a:t>
            </a:r>
          </a:p>
          <a:p>
            <a:pPr algn="ctr">
              <a:lnSpc>
                <a:spcPct val="120000"/>
              </a:lnSpc>
              <a:defRPr sz="9000" i="1">
                <a:solidFill>
                  <a:srgbClr val="FFFFFF"/>
                </a:solidFill>
              </a:defRPr>
            </a:pPr>
            <a:r>
              <a:t>about</a:t>
            </a:r>
            <a:r>
              <a:rPr b="1"/>
              <a:t> food allergy! </a:t>
            </a:r>
          </a:p>
        </p:txBody>
      </p:sp>
      <p:pic>
        <p:nvPicPr>
          <p:cNvPr id="981" name="FAC Logo_White.pdf" descr="FAC Logo_White.pdf"/>
          <p:cNvPicPr>
            <a:picLocks noChangeAspect="1"/>
          </p:cNvPicPr>
          <p:nvPr/>
        </p:nvPicPr>
        <p:blipFill>
          <a:blip r:embed="rId3"/>
          <a:stretch>
            <a:fillRect/>
          </a:stretch>
        </p:blipFill>
        <p:spPr>
          <a:xfrm>
            <a:off x="12627267" y="8307681"/>
            <a:ext cx="3013747" cy="2327449"/>
          </a:xfrm>
          <a:prstGeom prst="rect">
            <a:avLst/>
          </a:prstGeom>
          <a:ln w="12700">
            <a:miter lim="400000"/>
          </a:ln>
        </p:spPr>
      </p:pic>
      <p:pic>
        <p:nvPicPr>
          <p:cNvPr id="982" name="Caroline FINAL white.pdf" descr="Caroline FINAL white.pdf"/>
          <p:cNvPicPr>
            <a:picLocks noChangeAspect="1"/>
          </p:cNvPicPr>
          <p:nvPr/>
        </p:nvPicPr>
        <p:blipFill>
          <a:blip r:embed="rId4"/>
          <a:stretch>
            <a:fillRect/>
          </a:stretch>
        </p:blipFill>
        <p:spPr>
          <a:xfrm>
            <a:off x="8742986" y="8539884"/>
            <a:ext cx="2565402" cy="203949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71" name="Rounded Rectangle"/>
          <p:cNvSpPr/>
          <p:nvPr/>
        </p:nvSpPr>
        <p:spPr>
          <a:xfrm>
            <a:off x="-508000" y="7988837"/>
            <a:ext cx="10839857" cy="3945085"/>
          </a:xfrm>
          <a:prstGeom prst="roundRect">
            <a:avLst>
              <a:gd name="adj" fmla="val 12584"/>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72" name="Rounded Rectangle"/>
          <p:cNvSpPr/>
          <p:nvPr/>
        </p:nvSpPr>
        <p:spPr>
          <a:xfrm>
            <a:off x="12067748" y="4755072"/>
            <a:ext cx="12820500" cy="6081832"/>
          </a:xfrm>
          <a:prstGeom prst="roundRect">
            <a:avLst>
              <a:gd name="adj" fmla="val 8163"/>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73" name="Let’s talk about food allergy"/>
          <p:cNvSpPr txBox="1"/>
          <p:nvPr/>
        </p:nvSpPr>
        <p:spPr>
          <a:xfrm>
            <a:off x="762000" y="376765"/>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Let’s talk about food allergy</a:t>
            </a:r>
          </a:p>
        </p:txBody>
      </p:sp>
      <p:sp>
        <p:nvSpPr>
          <p:cNvPr id="274" name="Subtitle 2"/>
          <p:cNvSpPr txBox="1"/>
          <p:nvPr/>
        </p:nvSpPr>
        <p:spPr>
          <a:xfrm>
            <a:off x="1016000" y="3048000"/>
            <a:ext cx="9691038" cy="4639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08000"/>
              </a:lnSpc>
              <a:spcBef>
                <a:spcPts val="2000"/>
              </a:spcBef>
              <a:buSzPct val="100000"/>
              <a:buFont typeface="Arial"/>
              <a:buChar char="•"/>
              <a:defRPr sz="4800">
                <a:solidFill>
                  <a:srgbClr val="636466"/>
                </a:solidFill>
              </a:defRPr>
            </a:pPr>
            <a:r>
              <a:t>Food allergy affects more than </a:t>
            </a:r>
            <a:br/>
            <a:r>
              <a:rPr b="1"/>
              <a:t>3 million people</a:t>
            </a:r>
            <a:r>
              <a:t> in our country (about 500,000 are kids)</a:t>
            </a:r>
          </a:p>
          <a:p>
            <a:pPr marL="381000" indent="-381000">
              <a:lnSpc>
                <a:spcPct val="108000"/>
              </a:lnSpc>
              <a:spcBef>
                <a:spcPts val="2000"/>
              </a:spcBef>
              <a:buSzPct val="100000"/>
              <a:buFont typeface="Arial"/>
              <a:buChar char="•"/>
              <a:defRPr sz="4800">
                <a:solidFill>
                  <a:srgbClr val="636466"/>
                </a:solidFill>
              </a:defRPr>
            </a:pPr>
            <a:r>
              <a:t>1-in-2 Canadian households </a:t>
            </a:r>
            <a:br/>
            <a:r>
              <a:t>are impacted by food allergy </a:t>
            </a:r>
          </a:p>
        </p:txBody>
      </p:sp>
      <p:sp>
        <p:nvSpPr>
          <p:cNvPr id="275" name="TextBox 3"/>
          <p:cNvSpPr txBox="1"/>
          <p:nvPr/>
        </p:nvSpPr>
        <p:spPr>
          <a:xfrm>
            <a:off x="12535407" y="5178142"/>
            <a:ext cx="10726253" cy="5235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nSpc>
                <a:spcPct val="120000"/>
              </a:lnSpc>
              <a:spcBef>
                <a:spcPts val="400"/>
              </a:spcBef>
              <a:defRPr sz="4800" b="1">
                <a:solidFill>
                  <a:srgbClr val="FFFFFF"/>
                </a:solidFill>
              </a:defRPr>
            </a:pPr>
            <a:r>
              <a:t>Celebrities with food allergies:</a:t>
            </a:r>
          </a:p>
          <a:p>
            <a:pPr marL="381000" indent="-381000">
              <a:lnSpc>
                <a:spcPct val="120000"/>
              </a:lnSpc>
              <a:spcBef>
                <a:spcPts val="400"/>
              </a:spcBef>
              <a:buSzPct val="100000"/>
              <a:buFont typeface="Arial"/>
              <a:buChar char="•"/>
              <a:defRPr sz="4800" b="1">
                <a:solidFill>
                  <a:srgbClr val="FFFFFF"/>
                </a:solidFill>
              </a:defRPr>
            </a:pPr>
            <a:r>
              <a:rPr>
                <a:solidFill>
                  <a:srgbClr val="F4BB50"/>
                </a:solidFill>
              </a:rPr>
              <a:t>Alex Tagliani</a:t>
            </a:r>
            <a:r>
              <a:rPr b="0"/>
              <a:t> (NASCAR star) </a:t>
            </a:r>
          </a:p>
          <a:p>
            <a:pPr marL="381000" indent="-381000">
              <a:lnSpc>
                <a:spcPct val="120000"/>
              </a:lnSpc>
              <a:spcBef>
                <a:spcPts val="400"/>
              </a:spcBef>
              <a:buSzPct val="100000"/>
              <a:buFont typeface="Arial"/>
              <a:buChar char="•"/>
              <a:defRPr sz="4800" b="1">
                <a:solidFill>
                  <a:srgbClr val="FFFFFF"/>
                </a:solidFill>
              </a:defRPr>
            </a:pPr>
            <a:r>
              <a:rPr>
                <a:solidFill>
                  <a:srgbClr val="F4BB50"/>
                </a:solidFill>
              </a:rPr>
              <a:t>Serena Williams</a:t>
            </a:r>
            <a:r>
              <a:rPr b="0"/>
              <a:t> (tennis star)</a:t>
            </a:r>
          </a:p>
          <a:p>
            <a:pPr marL="381000" indent="-381000">
              <a:lnSpc>
                <a:spcPct val="120000"/>
              </a:lnSpc>
              <a:spcBef>
                <a:spcPts val="400"/>
              </a:spcBef>
              <a:buSzPct val="100000"/>
              <a:buFont typeface="Arial"/>
              <a:buChar char="•"/>
              <a:defRPr sz="4800" b="1">
                <a:solidFill>
                  <a:srgbClr val="FFFFFF"/>
                </a:solidFill>
              </a:defRPr>
            </a:pPr>
            <a:r>
              <a:rPr>
                <a:solidFill>
                  <a:srgbClr val="F4BB50"/>
                </a:solidFill>
              </a:rPr>
              <a:t>Ariana Grande</a:t>
            </a:r>
            <a:r>
              <a:rPr b="0"/>
              <a:t> (singer/actor)</a:t>
            </a:r>
          </a:p>
          <a:p>
            <a:pPr marL="381000" indent="-381000">
              <a:lnSpc>
                <a:spcPct val="120000"/>
              </a:lnSpc>
              <a:spcBef>
                <a:spcPts val="400"/>
              </a:spcBef>
              <a:buSzPct val="100000"/>
              <a:buFont typeface="Arial"/>
              <a:buChar char="•"/>
              <a:defRPr sz="4800" b="1">
                <a:solidFill>
                  <a:srgbClr val="FFFFFF"/>
                </a:solidFill>
              </a:defRPr>
            </a:pPr>
            <a:r>
              <a:rPr>
                <a:solidFill>
                  <a:srgbClr val="F4BB50"/>
                </a:solidFill>
              </a:rPr>
              <a:t>Cree Cicchino</a:t>
            </a:r>
            <a:r>
              <a:rPr b="0"/>
              <a:t> </a:t>
            </a:r>
            <a:br>
              <a:rPr b="0"/>
            </a:br>
            <a:r>
              <a:rPr b="0"/>
              <a:t>(Nickelodeon and Netflix star)</a:t>
            </a:r>
          </a:p>
        </p:txBody>
      </p:sp>
      <p:sp>
        <p:nvSpPr>
          <p:cNvPr id="276" name="TextBox 3"/>
          <p:cNvSpPr txBox="1"/>
          <p:nvPr/>
        </p:nvSpPr>
        <p:spPr>
          <a:xfrm>
            <a:off x="876805" y="8330510"/>
            <a:ext cx="9217961" cy="32617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defTabSz="1371600">
              <a:spcBef>
                <a:spcPts val="1200"/>
              </a:spcBef>
              <a:defRPr sz="4800" b="1">
                <a:solidFill>
                  <a:srgbClr val="FFFFFF"/>
                </a:solidFill>
              </a:defRPr>
            </a:pPr>
            <a:r>
              <a:t>Do you know someone </a:t>
            </a:r>
            <a:br/>
            <a:r>
              <a:t>with food allergy?</a:t>
            </a:r>
          </a:p>
          <a:p>
            <a:pPr defTabSz="1371600">
              <a:spcBef>
                <a:spcPts val="1200"/>
              </a:spcBef>
              <a:defRPr sz="4800">
                <a:solidFill>
                  <a:srgbClr val="FFFFFF"/>
                </a:solidFill>
              </a:defRPr>
            </a:pPr>
            <a:r>
              <a:t>What are they allergic to?</a:t>
            </a:r>
          </a:p>
          <a:p>
            <a:pPr defTabSz="1371600">
              <a:spcBef>
                <a:spcPts val="1200"/>
              </a:spcBef>
              <a:defRPr sz="4800">
                <a:solidFill>
                  <a:srgbClr val="FFFFFF"/>
                </a:solidFill>
              </a:defRPr>
            </a:pPr>
            <a:r>
              <a:t>What does it mean to have one?</a:t>
            </a:r>
          </a:p>
        </p:txBody>
      </p:sp>
      <p:sp>
        <p:nvSpPr>
          <p:cNvPr id="277" name="Star"/>
          <p:cNvSpPr/>
          <p:nvPr/>
        </p:nvSpPr>
        <p:spPr>
          <a:xfrm rot="1140000">
            <a:off x="22852401" y="5015316"/>
            <a:ext cx="1328627" cy="1263601"/>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78" name="Star"/>
          <p:cNvSpPr/>
          <p:nvPr/>
        </p:nvSpPr>
        <p:spPr>
          <a:xfrm rot="20520000">
            <a:off x="21486880" y="5910986"/>
            <a:ext cx="1923075" cy="1828951"/>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79" name="Star"/>
          <p:cNvSpPr/>
          <p:nvPr/>
        </p:nvSpPr>
        <p:spPr>
          <a:xfrm rot="1140000">
            <a:off x="21795502" y="8359126"/>
            <a:ext cx="1572671" cy="1495699"/>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80" name="?"/>
          <p:cNvSpPr txBox="1"/>
          <p:nvPr/>
        </p:nvSpPr>
        <p:spPr>
          <a:xfrm rot="1560000">
            <a:off x="8484759" y="7687790"/>
            <a:ext cx="1104361" cy="2773679"/>
          </a:xfrm>
          <a:prstGeom prst="rect">
            <a:avLst/>
          </a:prstGeom>
          <a:ln w="12700">
            <a:miter lim="400000"/>
          </a:ln>
          <a:effectLst>
            <a:outerShdw blurRad="254000" dist="127000" dir="2220000" rotWithShape="0">
              <a:srgbClr val="000000">
                <a:alpha val="2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defTabSz="1371600">
              <a:spcBef>
                <a:spcPts val="1200"/>
              </a:spcBef>
              <a:defRPr sz="15000" b="1">
                <a:solidFill>
                  <a:srgbClr val="018095"/>
                </a:solidFill>
                <a:latin typeface="Open Sans"/>
                <a:ea typeface="Open Sans"/>
                <a:cs typeface="Open Sans"/>
                <a:sym typeface="Open Sans"/>
              </a:defRPr>
            </a:lvl1pPr>
          </a:lstStyle>
          <a:p>
            <a:r>
              <a:t>?</a:t>
            </a:r>
          </a:p>
        </p:txBody>
      </p:sp>
      <p:sp>
        <p:nvSpPr>
          <p:cNvPr id="281" name="?"/>
          <p:cNvSpPr txBox="1"/>
          <p:nvPr/>
        </p:nvSpPr>
        <p:spPr>
          <a:xfrm rot="20280000">
            <a:off x="9124905" y="8943047"/>
            <a:ext cx="801434" cy="1910079"/>
          </a:xfrm>
          <a:prstGeom prst="rect">
            <a:avLst/>
          </a:prstGeom>
          <a:ln w="12700">
            <a:miter lim="400000"/>
          </a:ln>
          <a:effectLst>
            <a:outerShdw blurRad="254000" dist="127000" dir="2220000" rotWithShape="0">
              <a:srgbClr val="000000">
                <a:alpha val="2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defTabSz="1371600">
              <a:spcBef>
                <a:spcPts val="1200"/>
              </a:spcBef>
              <a:defRPr sz="10000" b="1">
                <a:solidFill>
                  <a:srgbClr val="9C4D94"/>
                </a:solidFill>
                <a:latin typeface="Open Sans"/>
                <a:ea typeface="Open Sans"/>
                <a:cs typeface="Open Sans"/>
                <a:sym typeface="Open Sans"/>
              </a:defRPr>
            </a:lvl1pPr>
          </a:lstStyle>
          <a:p>
            <a:r>
              <a:t>?</a:t>
            </a:r>
          </a:p>
        </p:txBody>
      </p:sp>
      <p:sp>
        <p:nvSpPr>
          <p:cNvPr id="282" name="Star"/>
          <p:cNvSpPr/>
          <p:nvPr/>
        </p:nvSpPr>
        <p:spPr>
          <a:xfrm rot="20520000">
            <a:off x="23214009" y="9583948"/>
            <a:ext cx="739500" cy="703307"/>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pic>
        <p:nvPicPr>
          <p:cNvPr id="283"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88" name="Most common food allergens"/>
          <p:cNvSpPr txBox="1"/>
          <p:nvPr/>
        </p:nvSpPr>
        <p:spPr>
          <a:xfrm>
            <a:off x="762000" y="377113"/>
            <a:ext cx="22733156"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Most common food allergens</a:t>
            </a:r>
          </a:p>
        </p:txBody>
      </p:sp>
      <p:grpSp>
        <p:nvGrpSpPr>
          <p:cNvPr id="293" name="Group"/>
          <p:cNvGrpSpPr/>
          <p:nvPr/>
        </p:nvGrpSpPr>
        <p:grpSpPr>
          <a:xfrm>
            <a:off x="528487" y="2841187"/>
            <a:ext cx="4444666" cy="4128530"/>
            <a:chOff x="0" y="0"/>
            <a:chExt cx="4444664" cy="4128528"/>
          </a:xfrm>
        </p:grpSpPr>
        <p:sp>
          <p:nvSpPr>
            <p:cNvPr id="289" name="Circle"/>
            <p:cNvSpPr/>
            <p:nvPr/>
          </p:nvSpPr>
          <p:spPr>
            <a:xfrm>
              <a:off x="316136" y="-1"/>
              <a:ext cx="4128529"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90" name="Picture 12" descr="Picture 12"/>
            <p:cNvPicPr>
              <a:picLocks noChangeAspect="1"/>
            </p:cNvPicPr>
            <p:nvPr/>
          </p:nvPicPr>
          <p:blipFill>
            <a:blip r:embed="rId3"/>
            <a:srcRect l="1093" t="1094" r="1095" b="1095"/>
            <a:stretch>
              <a:fillRect/>
            </a:stretch>
          </p:blipFill>
          <p:spPr>
            <a:xfrm>
              <a:off x="515280" y="164800"/>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291" name="Rounded Rectangle"/>
            <p:cNvSpPr/>
            <p:nvPr/>
          </p:nvSpPr>
          <p:spPr>
            <a:xfrm>
              <a:off x="0" y="576724"/>
              <a:ext cx="2061159"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92" name="Peanut"/>
            <p:cNvSpPr txBox="1"/>
            <p:nvPr/>
          </p:nvSpPr>
          <p:spPr>
            <a:xfrm>
              <a:off x="198958" y="598061"/>
              <a:ext cx="1629487"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Peanut</a:t>
              </a:r>
            </a:p>
          </p:txBody>
        </p:sp>
      </p:grpSp>
      <p:grpSp>
        <p:nvGrpSpPr>
          <p:cNvPr id="298" name="Group"/>
          <p:cNvGrpSpPr/>
          <p:nvPr/>
        </p:nvGrpSpPr>
        <p:grpSpPr>
          <a:xfrm>
            <a:off x="5301069" y="3526987"/>
            <a:ext cx="4399458" cy="4128529"/>
            <a:chOff x="0" y="0"/>
            <a:chExt cx="4399457" cy="4128528"/>
          </a:xfrm>
        </p:grpSpPr>
        <p:sp>
          <p:nvSpPr>
            <p:cNvPr id="294" name="Circle"/>
            <p:cNvSpPr/>
            <p:nvPr/>
          </p:nvSpPr>
          <p:spPr>
            <a:xfrm>
              <a:off x="270931" y="-1"/>
              <a:ext cx="4128527" cy="4128530"/>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95" name="Picture 18" descr="Picture 18"/>
            <p:cNvPicPr>
              <a:picLocks noChangeAspect="1"/>
            </p:cNvPicPr>
            <p:nvPr/>
          </p:nvPicPr>
          <p:blipFill>
            <a:blip r:embed="rId4"/>
            <a:srcRect l="1721" t="1664" r="1723" b="1665"/>
            <a:stretch>
              <a:fillRect/>
            </a:stretch>
          </p:blipFill>
          <p:spPr>
            <a:xfrm>
              <a:off x="603161" y="322056"/>
              <a:ext cx="3609645" cy="3609629"/>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296" name="Rounded Rectangle"/>
            <p:cNvSpPr/>
            <p:nvPr/>
          </p:nvSpPr>
          <p:spPr>
            <a:xfrm>
              <a:off x="0" y="587392"/>
              <a:ext cx="2365091" cy="685802"/>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97" name="Tree nuts"/>
            <p:cNvSpPr txBox="1"/>
            <p:nvPr/>
          </p:nvSpPr>
          <p:spPr>
            <a:xfrm>
              <a:off x="27881" y="598061"/>
              <a:ext cx="2309329"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Tree nuts</a:t>
              </a:r>
            </a:p>
          </p:txBody>
        </p:sp>
      </p:grpSp>
      <p:grpSp>
        <p:nvGrpSpPr>
          <p:cNvPr id="303" name="Group"/>
          <p:cNvGrpSpPr/>
          <p:nvPr/>
        </p:nvGrpSpPr>
        <p:grpSpPr>
          <a:xfrm>
            <a:off x="10299376" y="2841187"/>
            <a:ext cx="4262684" cy="4128530"/>
            <a:chOff x="0" y="0"/>
            <a:chExt cx="4262683" cy="4128528"/>
          </a:xfrm>
        </p:grpSpPr>
        <p:sp>
          <p:nvSpPr>
            <p:cNvPr id="299" name="Circle"/>
            <p:cNvSpPr/>
            <p:nvPr/>
          </p:nvSpPr>
          <p:spPr>
            <a:xfrm>
              <a:off x="0" y="-1"/>
              <a:ext cx="4128527" cy="4128530"/>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00" name="Picture 14" descr="Picture 14"/>
            <p:cNvPicPr>
              <a:picLocks noChangeAspect="1"/>
            </p:cNvPicPr>
            <p:nvPr/>
          </p:nvPicPr>
          <p:blipFill>
            <a:blip r:embed="rId5"/>
            <a:srcRect l="1314" t="1281" r="1316" b="1281"/>
            <a:stretch>
              <a:fillRect/>
            </a:stretch>
          </p:blipFill>
          <p:spPr>
            <a:xfrm>
              <a:off x="290045" y="19112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01" name="Rounded Rectangle"/>
            <p:cNvSpPr/>
            <p:nvPr/>
          </p:nvSpPr>
          <p:spPr>
            <a:xfrm>
              <a:off x="2201524" y="360623"/>
              <a:ext cx="2061160"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02" name="Sesame"/>
            <p:cNvSpPr txBox="1"/>
            <p:nvPr/>
          </p:nvSpPr>
          <p:spPr>
            <a:xfrm>
              <a:off x="2339475" y="371292"/>
              <a:ext cx="1823019"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Sesame</a:t>
              </a:r>
            </a:p>
          </p:txBody>
        </p:sp>
      </p:grpSp>
      <p:grpSp>
        <p:nvGrpSpPr>
          <p:cNvPr id="308" name="Group"/>
          <p:cNvGrpSpPr/>
          <p:nvPr/>
        </p:nvGrpSpPr>
        <p:grpSpPr>
          <a:xfrm>
            <a:off x="14865562" y="3526987"/>
            <a:ext cx="4289718" cy="4128529"/>
            <a:chOff x="0" y="0"/>
            <a:chExt cx="4289717" cy="4128528"/>
          </a:xfrm>
        </p:grpSpPr>
        <p:sp>
          <p:nvSpPr>
            <p:cNvPr id="304" name="Circle"/>
            <p:cNvSpPr/>
            <p:nvPr/>
          </p:nvSpPr>
          <p:spPr>
            <a:xfrm>
              <a:off x="161191" y="-1"/>
              <a:ext cx="4128527" cy="4128530"/>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05" name="Picture 8" descr="Picture 8"/>
            <p:cNvPicPr>
              <a:picLocks noChangeAspect="1"/>
            </p:cNvPicPr>
            <p:nvPr/>
          </p:nvPicPr>
          <p:blipFill>
            <a:blip r:embed="rId6"/>
            <a:srcRect l="1453" t="1418" r="1455" b="1420"/>
            <a:stretch>
              <a:fillRect/>
            </a:stretch>
          </p:blipFill>
          <p:spPr>
            <a:xfrm>
              <a:off x="409052" y="35579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06" name="Rounded Rectangle"/>
            <p:cNvSpPr/>
            <p:nvPr/>
          </p:nvSpPr>
          <p:spPr>
            <a:xfrm>
              <a:off x="0" y="2839526"/>
              <a:ext cx="1420674" cy="685802"/>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07" name="Milk"/>
            <p:cNvSpPr txBox="1"/>
            <p:nvPr/>
          </p:nvSpPr>
          <p:spPr>
            <a:xfrm>
              <a:off x="171065" y="2850194"/>
              <a:ext cx="1027744"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Milk</a:t>
              </a:r>
            </a:p>
          </p:txBody>
        </p:sp>
      </p:grpSp>
      <p:grpSp>
        <p:nvGrpSpPr>
          <p:cNvPr id="313" name="Group"/>
          <p:cNvGrpSpPr/>
          <p:nvPr/>
        </p:nvGrpSpPr>
        <p:grpSpPr>
          <a:xfrm>
            <a:off x="19632296" y="2855709"/>
            <a:ext cx="4250359" cy="4128527"/>
            <a:chOff x="0" y="0"/>
            <a:chExt cx="4250358" cy="4128525"/>
          </a:xfrm>
        </p:grpSpPr>
        <p:sp>
          <p:nvSpPr>
            <p:cNvPr id="309" name="Circle"/>
            <p:cNvSpPr/>
            <p:nvPr/>
          </p:nvSpPr>
          <p:spPr>
            <a:xfrm>
              <a:off x="121832" y="-1"/>
              <a:ext cx="4128527" cy="4128527"/>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10" name="Picture 4" descr="Picture 4"/>
            <p:cNvPicPr>
              <a:picLocks noChangeAspect="1"/>
            </p:cNvPicPr>
            <p:nvPr/>
          </p:nvPicPr>
          <p:blipFill>
            <a:blip r:embed="rId7"/>
            <a:srcRect l="3616" t="3616" r="3617" b="3617"/>
            <a:stretch>
              <a:fillRect/>
            </a:stretch>
          </p:blipFill>
          <p:spPr>
            <a:xfrm>
              <a:off x="441303" y="183861"/>
              <a:ext cx="3609645" cy="360962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11" name="Rounded Rectangle"/>
            <p:cNvSpPr/>
            <p:nvPr/>
          </p:nvSpPr>
          <p:spPr>
            <a:xfrm>
              <a:off x="0" y="592546"/>
              <a:ext cx="1293674"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12" name="Egg"/>
            <p:cNvSpPr txBox="1"/>
            <p:nvPr/>
          </p:nvSpPr>
          <p:spPr>
            <a:xfrm>
              <a:off x="107565" y="603214"/>
              <a:ext cx="1027744"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Egg</a:t>
              </a:r>
            </a:p>
          </p:txBody>
        </p:sp>
      </p:grpSp>
      <p:grpSp>
        <p:nvGrpSpPr>
          <p:cNvPr id="320" name="Group"/>
          <p:cNvGrpSpPr/>
          <p:nvPr/>
        </p:nvGrpSpPr>
        <p:grpSpPr>
          <a:xfrm>
            <a:off x="4843895" y="8046783"/>
            <a:ext cx="5490289" cy="4705800"/>
            <a:chOff x="0" y="0"/>
            <a:chExt cx="5490288" cy="4705799"/>
          </a:xfrm>
        </p:grpSpPr>
        <p:sp>
          <p:nvSpPr>
            <p:cNvPr id="314" name="Circle"/>
            <p:cNvSpPr/>
            <p:nvPr/>
          </p:nvSpPr>
          <p:spPr>
            <a:xfrm>
              <a:off x="706369" y="-1"/>
              <a:ext cx="4128529" cy="4128527"/>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15" name="Picture 2" descr="Picture 2"/>
            <p:cNvPicPr>
              <a:picLocks noChangeAspect="1"/>
            </p:cNvPicPr>
            <p:nvPr/>
          </p:nvPicPr>
          <p:blipFill>
            <a:blip r:embed="rId8"/>
            <a:srcRect l="1202" t="4818" r="8433" b="4818"/>
            <a:stretch>
              <a:fillRect/>
            </a:stretch>
          </p:blipFill>
          <p:spPr>
            <a:xfrm>
              <a:off x="940275" y="299669"/>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16" name="Rounded Rectangle"/>
            <p:cNvSpPr/>
            <p:nvPr/>
          </p:nvSpPr>
          <p:spPr>
            <a:xfrm>
              <a:off x="2037543" y="3832307"/>
              <a:ext cx="2231020" cy="873493"/>
            </a:xfrm>
            <a:prstGeom prst="roundRect">
              <a:avLst>
                <a:gd name="adj" fmla="val 2180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17" name="(shellfish)"/>
            <p:cNvSpPr txBox="1"/>
            <p:nvPr/>
          </p:nvSpPr>
          <p:spPr>
            <a:xfrm>
              <a:off x="2032171" y="4017966"/>
              <a:ext cx="2231020"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a:solidFill>
                    <a:srgbClr val="FFFFFF"/>
                  </a:solidFill>
                </a:defRPr>
              </a:lvl1pPr>
            </a:lstStyle>
            <a:p>
              <a:r>
                <a:t>(shellfish)</a:t>
              </a:r>
            </a:p>
          </p:txBody>
        </p:sp>
        <p:sp>
          <p:nvSpPr>
            <p:cNvPr id="318" name="Rounded Rectangle"/>
            <p:cNvSpPr/>
            <p:nvPr/>
          </p:nvSpPr>
          <p:spPr>
            <a:xfrm>
              <a:off x="-1" y="3370242"/>
              <a:ext cx="5490290"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19" name="Crustaceans &amp; Molluscs"/>
            <p:cNvSpPr txBox="1"/>
            <p:nvPr/>
          </p:nvSpPr>
          <p:spPr>
            <a:xfrm>
              <a:off x="49786" y="3380910"/>
              <a:ext cx="5312920"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Crustaceans &amp; Molluscs </a:t>
              </a:r>
            </a:p>
          </p:txBody>
        </p:sp>
      </p:grpSp>
      <p:grpSp>
        <p:nvGrpSpPr>
          <p:cNvPr id="325" name="Group"/>
          <p:cNvGrpSpPr/>
          <p:nvPr/>
        </p:nvGrpSpPr>
        <p:grpSpPr>
          <a:xfrm>
            <a:off x="599228" y="7395401"/>
            <a:ext cx="4317774" cy="4128530"/>
            <a:chOff x="0" y="0"/>
            <a:chExt cx="4317772" cy="4128528"/>
          </a:xfrm>
        </p:grpSpPr>
        <p:sp>
          <p:nvSpPr>
            <p:cNvPr id="321" name="Circle"/>
            <p:cNvSpPr/>
            <p:nvPr/>
          </p:nvSpPr>
          <p:spPr>
            <a:xfrm>
              <a:off x="189243" y="-1"/>
              <a:ext cx="4128530" cy="4128530"/>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22" name="Picture 6" descr="Picture 6"/>
            <p:cNvPicPr>
              <a:picLocks noChangeAspect="1"/>
            </p:cNvPicPr>
            <p:nvPr/>
          </p:nvPicPr>
          <p:blipFill>
            <a:blip r:embed="rId9"/>
            <a:srcRect l="4089" t="7120" r="4091" b="997"/>
            <a:stretch>
              <a:fillRect/>
            </a:stretch>
          </p:blipFill>
          <p:spPr>
            <a:xfrm>
              <a:off x="547614" y="349498"/>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23" name="Rounded Rectangle"/>
            <p:cNvSpPr/>
            <p:nvPr/>
          </p:nvSpPr>
          <p:spPr>
            <a:xfrm>
              <a:off x="-1" y="2737926"/>
              <a:ext cx="1420675" cy="685802"/>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24" name="Fish"/>
            <p:cNvSpPr txBox="1"/>
            <p:nvPr/>
          </p:nvSpPr>
          <p:spPr>
            <a:xfrm>
              <a:off x="85532" y="2748595"/>
              <a:ext cx="1249608"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Fish</a:t>
              </a:r>
            </a:p>
          </p:txBody>
        </p:sp>
      </p:grpSp>
      <p:grpSp>
        <p:nvGrpSpPr>
          <p:cNvPr id="330" name="Group"/>
          <p:cNvGrpSpPr/>
          <p:nvPr/>
        </p:nvGrpSpPr>
        <p:grpSpPr>
          <a:xfrm>
            <a:off x="10243225" y="7395401"/>
            <a:ext cx="4128527" cy="4128530"/>
            <a:chOff x="0" y="0"/>
            <a:chExt cx="4128525" cy="4128528"/>
          </a:xfrm>
        </p:grpSpPr>
        <p:sp>
          <p:nvSpPr>
            <p:cNvPr id="326" name="Circle"/>
            <p:cNvSpPr/>
            <p:nvPr/>
          </p:nvSpPr>
          <p:spPr>
            <a:xfrm>
              <a:off x="-1" y="-1"/>
              <a:ext cx="4128527"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27" name="Picture 16" descr="Picture 16"/>
            <p:cNvPicPr>
              <a:picLocks noChangeAspect="1"/>
            </p:cNvPicPr>
            <p:nvPr/>
          </p:nvPicPr>
          <p:blipFill>
            <a:blip r:embed="rId10"/>
            <a:srcRect l="1990" t="1933" r="1992" b="1934"/>
            <a:stretch>
              <a:fillRect/>
            </a:stretch>
          </p:blipFill>
          <p:spPr>
            <a:xfrm>
              <a:off x="351555" y="301366"/>
              <a:ext cx="3609645" cy="3609629"/>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28" name="Rounded Rectangle"/>
            <p:cNvSpPr/>
            <p:nvPr/>
          </p:nvSpPr>
          <p:spPr>
            <a:xfrm>
              <a:off x="2667537" y="3040315"/>
              <a:ext cx="1293675"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29" name="Soy"/>
            <p:cNvSpPr txBox="1"/>
            <p:nvPr/>
          </p:nvSpPr>
          <p:spPr>
            <a:xfrm>
              <a:off x="2775102" y="3050983"/>
              <a:ext cx="1027744"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Soy</a:t>
              </a:r>
            </a:p>
          </p:txBody>
        </p:sp>
      </p:grpSp>
      <p:grpSp>
        <p:nvGrpSpPr>
          <p:cNvPr id="335" name="Group"/>
          <p:cNvGrpSpPr/>
          <p:nvPr/>
        </p:nvGrpSpPr>
        <p:grpSpPr>
          <a:xfrm>
            <a:off x="14970602" y="8081202"/>
            <a:ext cx="4128529" cy="4128529"/>
            <a:chOff x="0" y="0"/>
            <a:chExt cx="4128528" cy="4128528"/>
          </a:xfrm>
        </p:grpSpPr>
        <p:sp>
          <p:nvSpPr>
            <p:cNvPr id="331" name="Circle"/>
            <p:cNvSpPr/>
            <p:nvPr/>
          </p:nvSpPr>
          <p:spPr>
            <a:xfrm>
              <a:off x="0" y="0"/>
              <a:ext cx="4128529" cy="4128529"/>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32" name="Picture 20" descr="Picture 20"/>
            <p:cNvPicPr>
              <a:picLocks noChangeAspect="1"/>
            </p:cNvPicPr>
            <p:nvPr/>
          </p:nvPicPr>
          <p:blipFill>
            <a:blip r:embed="rId11"/>
            <a:srcRect l="1401" t="1402" r="1403" b="1403"/>
            <a:stretch>
              <a:fillRect/>
            </a:stretch>
          </p:blipFill>
          <p:spPr>
            <a:xfrm>
              <a:off x="131631" y="301367"/>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33" name="Rounded Rectangle"/>
            <p:cNvSpPr/>
            <p:nvPr/>
          </p:nvSpPr>
          <p:spPr>
            <a:xfrm>
              <a:off x="114300" y="3295028"/>
              <a:ext cx="3961212" cy="685803"/>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34" name="Wheat &amp; Triticale"/>
            <p:cNvSpPr txBox="1"/>
            <p:nvPr/>
          </p:nvSpPr>
          <p:spPr>
            <a:xfrm>
              <a:off x="131709" y="3305696"/>
              <a:ext cx="3961212"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Wheat &amp; Triticale</a:t>
              </a:r>
            </a:p>
          </p:txBody>
        </p:sp>
      </p:grpSp>
      <p:grpSp>
        <p:nvGrpSpPr>
          <p:cNvPr id="340" name="Group"/>
          <p:cNvGrpSpPr/>
          <p:nvPr/>
        </p:nvGrpSpPr>
        <p:grpSpPr>
          <a:xfrm>
            <a:off x="19614478" y="7409922"/>
            <a:ext cx="4212027" cy="4128529"/>
            <a:chOff x="0" y="0"/>
            <a:chExt cx="4212026" cy="4128528"/>
          </a:xfrm>
        </p:grpSpPr>
        <p:sp>
          <p:nvSpPr>
            <p:cNvPr id="336" name="Circle"/>
            <p:cNvSpPr/>
            <p:nvPr/>
          </p:nvSpPr>
          <p:spPr>
            <a:xfrm>
              <a:off x="83498" y="-1"/>
              <a:ext cx="4128529" cy="4128530"/>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37" name="Picture 10" descr="Picture 10"/>
            <p:cNvPicPr>
              <a:picLocks noChangeAspect="1"/>
            </p:cNvPicPr>
            <p:nvPr/>
          </p:nvPicPr>
          <p:blipFill>
            <a:blip r:embed="rId12"/>
            <a:srcRect l="1886" t="1830" r="1888" b="1831"/>
            <a:stretch>
              <a:fillRect/>
            </a:stretch>
          </p:blipFill>
          <p:spPr>
            <a:xfrm>
              <a:off x="398956" y="203730"/>
              <a:ext cx="3609645" cy="3609629"/>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38" name="Rounded Rectangle"/>
            <p:cNvSpPr/>
            <p:nvPr/>
          </p:nvSpPr>
          <p:spPr>
            <a:xfrm>
              <a:off x="0" y="3025794"/>
              <a:ext cx="2159074"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39" name="Mustard"/>
            <p:cNvSpPr txBox="1"/>
            <p:nvPr/>
          </p:nvSpPr>
          <p:spPr>
            <a:xfrm>
              <a:off x="23989" y="3036463"/>
              <a:ext cx="2111094"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Mustard</a:t>
              </a:r>
            </a:p>
          </p:txBody>
        </p:sp>
      </p:grpSp>
      <p:pic>
        <p:nvPicPr>
          <p:cNvPr id="341" name="AAFA_Logo_Horiz.pdf" descr="AAFA_Logo_Horiz.pdf"/>
          <p:cNvPicPr>
            <a:picLocks noChangeAspect="1"/>
          </p:cNvPicPr>
          <p:nvPr/>
        </p:nvPicPr>
        <p:blipFill>
          <a:blip r:embed="rId13"/>
          <a:stretch>
            <a:fillRect/>
          </a:stretch>
        </p:blipFill>
        <p:spPr>
          <a:xfrm>
            <a:off x="18047275" y="12956919"/>
            <a:ext cx="5861105" cy="51715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3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3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3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3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animBg="1" advAuto="0"/>
      <p:bldP spid="298" grpId="0" animBg="1" advAuto="0"/>
      <p:bldP spid="303" grpId="0" animBg="1" advAuto="0"/>
      <p:bldP spid="308" grpId="0" animBg="1" advAuto="0"/>
      <p:bldP spid="313" grpId="0" animBg="1" advAuto="0"/>
      <p:bldP spid="320" grpId="0" animBg="1" advAuto="0"/>
      <p:bldP spid="325" grpId="0" animBg="1" advAuto="0"/>
      <p:bldP spid="330" grpId="0" animBg="1" advAuto="0"/>
      <p:bldP spid="335" grpId="0" animBg="1" advAuto="0"/>
      <p:bldP spid="340"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9" name="Group"/>
          <p:cNvGrpSpPr/>
          <p:nvPr/>
        </p:nvGrpSpPr>
        <p:grpSpPr>
          <a:xfrm>
            <a:off x="19630966" y="6403242"/>
            <a:ext cx="4213590" cy="4128529"/>
            <a:chOff x="0" y="0"/>
            <a:chExt cx="4213588" cy="4128528"/>
          </a:xfrm>
        </p:grpSpPr>
        <p:sp>
          <p:nvSpPr>
            <p:cNvPr id="345" name="Circle"/>
            <p:cNvSpPr/>
            <p:nvPr/>
          </p:nvSpPr>
          <p:spPr>
            <a:xfrm>
              <a:off x="85063" y="-1"/>
              <a:ext cx="4128526"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46" name="Picture 4" descr="Picture 4"/>
            <p:cNvPicPr>
              <a:picLocks noChangeAspect="1"/>
            </p:cNvPicPr>
            <p:nvPr/>
          </p:nvPicPr>
          <p:blipFill>
            <a:blip r:embed="rId2"/>
            <a:srcRect l="3616" t="3616" r="3617" b="3617"/>
            <a:stretch>
              <a:fillRect/>
            </a:stretch>
          </p:blipFill>
          <p:spPr>
            <a:xfrm>
              <a:off x="404533" y="183861"/>
              <a:ext cx="3609644"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47" name="Rounded Rectangle"/>
            <p:cNvSpPr/>
            <p:nvPr/>
          </p:nvSpPr>
          <p:spPr>
            <a:xfrm>
              <a:off x="0" y="587392"/>
              <a:ext cx="1293674"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48" name="Egg"/>
            <p:cNvSpPr txBox="1"/>
            <p:nvPr/>
          </p:nvSpPr>
          <p:spPr>
            <a:xfrm>
              <a:off x="107565" y="598060"/>
              <a:ext cx="1027744"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Egg</a:t>
              </a:r>
            </a:p>
          </p:txBody>
        </p:sp>
      </p:grpSp>
      <p:grpSp>
        <p:nvGrpSpPr>
          <p:cNvPr id="354" name="Group"/>
          <p:cNvGrpSpPr/>
          <p:nvPr/>
        </p:nvGrpSpPr>
        <p:grpSpPr>
          <a:xfrm>
            <a:off x="14878186" y="5739231"/>
            <a:ext cx="4238993" cy="4128527"/>
            <a:chOff x="0" y="0"/>
            <a:chExt cx="4238991" cy="4128525"/>
          </a:xfrm>
        </p:grpSpPr>
        <p:sp>
          <p:nvSpPr>
            <p:cNvPr id="350" name="Circle"/>
            <p:cNvSpPr/>
            <p:nvPr/>
          </p:nvSpPr>
          <p:spPr>
            <a:xfrm>
              <a:off x="110466" y="0"/>
              <a:ext cx="4128527" cy="4128526"/>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51" name="Picture 8" descr="Picture 8"/>
            <p:cNvPicPr>
              <a:picLocks noChangeAspect="1"/>
            </p:cNvPicPr>
            <p:nvPr/>
          </p:nvPicPr>
          <p:blipFill>
            <a:blip r:embed="rId3"/>
            <a:srcRect l="1453" t="1419" r="1455" b="1420"/>
            <a:stretch>
              <a:fillRect/>
            </a:stretch>
          </p:blipFill>
          <p:spPr>
            <a:xfrm>
              <a:off x="358326" y="35579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52" name="Rounded Rectangle"/>
            <p:cNvSpPr/>
            <p:nvPr/>
          </p:nvSpPr>
          <p:spPr>
            <a:xfrm>
              <a:off x="0" y="587392"/>
              <a:ext cx="1420674" cy="685802"/>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53" name="Milk"/>
            <p:cNvSpPr txBox="1"/>
            <p:nvPr/>
          </p:nvSpPr>
          <p:spPr>
            <a:xfrm>
              <a:off x="171065" y="598061"/>
              <a:ext cx="1027744"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Milk</a:t>
              </a:r>
            </a:p>
          </p:txBody>
        </p:sp>
      </p:grpSp>
      <p:grpSp>
        <p:nvGrpSpPr>
          <p:cNvPr id="361" name="Group"/>
          <p:cNvGrpSpPr/>
          <p:nvPr/>
        </p:nvGrpSpPr>
        <p:grpSpPr>
          <a:xfrm>
            <a:off x="9509400" y="6411957"/>
            <a:ext cx="5490291" cy="4719259"/>
            <a:chOff x="0" y="0"/>
            <a:chExt cx="5490289" cy="4719258"/>
          </a:xfrm>
        </p:grpSpPr>
        <p:sp>
          <p:nvSpPr>
            <p:cNvPr id="355" name="Circle"/>
            <p:cNvSpPr/>
            <p:nvPr/>
          </p:nvSpPr>
          <p:spPr>
            <a:xfrm>
              <a:off x="761850" y="0"/>
              <a:ext cx="4128529" cy="4128526"/>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56" name="Picture 2" descr="Picture 2"/>
            <p:cNvPicPr>
              <a:picLocks noChangeAspect="1"/>
            </p:cNvPicPr>
            <p:nvPr/>
          </p:nvPicPr>
          <p:blipFill>
            <a:blip r:embed="rId4"/>
            <a:srcRect l="1202" t="4818" r="8433" b="4818"/>
            <a:stretch>
              <a:fillRect/>
            </a:stretch>
          </p:blipFill>
          <p:spPr>
            <a:xfrm>
              <a:off x="995756" y="299669"/>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57" name="Rounded Rectangle"/>
            <p:cNvSpPr/>
            <p:nvPr/>
          </p:nvSpPr>
          <p:spPr>
            <a:xfrm>
              <a:off x="2037544" y="3845766"/>
              <a:ext cx="2231020" cy="873493"/>
            </a:xfrm>
            <a:prstGeom prst="roundRect">
              <a:avLst>
                <a:gd name="adj" fmla="val 2180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58" name="(shellfish)"/>
            <p:cNvSpPr txBox="1"/>
            <p:nvPr/>
          </p:nvSpPr>
          <p:spPr>
            <a:xfrm>
              <a:off x="2032172" y="4031424"/>
              <a:ext cx="2231021"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a:solidFill>
                    <a:srgbClr val="FFFFFF"/>
                  </a:solidFill>
                </a:defRPr>
              </a:lvl1pPr>
            </a:lstStyle>
            <a:p>
              <a:r>
                <a:t>(shellfish)</a:t>
              </a:r>
            </a:p>
          </p:txBody>
        </p:sp>
        <p:sp>
          <p:nvSpPr>
            <p:cNvPr id="359" name="Rounded Rectangle"/>
            <p:cNvSpPr/>
            <p:nvPr/>
          </p:nvSpPr>
          <p:spPr>
            <a:xfrm>
              <a:off x="-1" y="3383700"/>
              <a:ext cx="5490291"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60" name="Crustaceans &amp; Molluscs"/>
            <p:cNvSpPr txBox="1"/>
            <p:nvPr/>
          </p:nvSpPr>
          <p:spPr>
            <a:xfrm>
              <a:off x="49785" y="3394368"/>
              <a:ext cx="5312922"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Crustaceans &amp; Molluscs </a:t>
              </a:r>
            </a:p>
          </p:txBody>
        </p:sp>
      </p:grpSp>
      <p:sp>
        <p:nvSpPr>
          <p:cNvPr id="362"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363" name="Caroline’s food allergie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Caroline’s food allergies</a:t>
            </a:r>
          </a:p>
        </p:txBody>
      </p:sp>
      <p:grpSp>
        <p:nvGrpSpPr>
          <p:cNvPr id="368" name="Group"/>
          <p:cNvGrpSpPr/>
          <p:nvPr/>
        </p:nvGrpSpPr>
        <p:grpSpPr>
          <a:xfrm>
            <a:off x="490387" y="6388721"/>
            <a:ext cx="4444666" cy="4128530"/>
            <a:chOff x="0" y="0"/>
            <a:chExt cx="4444664" cy="4128528"/>
          </a:xfrm>
        </p:grpSpPr>
        <p:sp>
          <p:nvSpPr>
            <p:cNvPr id="364" name="Circle"/>
            <p:cNvSpPr/>
            <p:nvPr/>
          </p:nvSpPr>
          <p:spPr>
            <a:xfrm>
              <a:off x="316136" y="-1"/>
              <a:ext cx="4128529"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65" name="Picture 12" descr="Picture 12"/>
            <p:cNvPicPr>
              <a:picLocks noChangeAspect="1"/>
            </p:cNvPicPr>
            <p:nvPr/>
          </p:nvPicPr>
          <p:blipFill>
            <a:blip r:embed="rId5"/>
            <a:srcRect l="1093" t="1094" r="1095" b="1095"/>
            <a:stretch>
              <a:fillRect/>
            </a:stretch>
          </p:blipFill>
          <p:spPr>
            <a:xfrm>
              <a:off x="515280" y="164800"/>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66" name="Rounded Rectangle"/>
            <p:cNvSpPr/>
            <p:nvPr/>
          </p:nvSpPr>
          <p:spPr>
            <a:xfrm>
              <a:off x="-1" y="576723"/>
              <a:ext cx="2061160"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67" name="Peanut"/>
            <p:cNvSpPr txBox="1"/>
            <p:nvPr/>
          </p:nvSpPr>
          <p:spPr>
            <a:xfrm>
              <a:off x="198958" y="598061"/>
              <a:ext cx="1629487"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Peanut</a:t>
              </a:r>
            </a:p>
          </p:txBody>
        </p:sp>
      </p:grpSp>
      <p:sp>
        <p:nvSpPr>
          <p:cNvPr id="369" name="Subtitle 2"/>
          <p:cNvSpPr txBox="1">
            <a:spLocks noGrp="1"/>
          </p:cNvSpPr>
          <p:nvPr>
            <p:ph type="body" sz="quarter" idx="4294967295"/>
          </p:nvPr>
        </p:nvSpPr>
        <p:spPr>
          <a:xfrm>
            <a:off x="1016000" y="3048000"/>
            <a:ext cx="14627754" cy="1957204"/>
          </a:xfrm>
          <a:prstGeom prst="rect">
            <a:avLst/>
          </a:prstGeom>
        </p:spPr>
        <p:txBody>
          <a:bodyPr/>
          <a:lstStyle/>
          <a:p>
            <a:pPr marL="0" indent="0">
              <a:lnSpc>
                <a:spcPct val="120000"/>
              </a:lnSpc>
              <a:buSzTx/>
              <a:buNone/>
              <a:defRPr sz="4800">
                <a:solidFill>
                  <a:srgbClr val="636466"/>
                </a:solidFill>
              </a:defRPr>
            </a:pPr>
            <a:r>
              <a:t>Caroline had multiple food allergies, </a:t>
            </a:r>
            <a:br/>
            <a:r>
              <a:t>meaning she was allergic to more than one food. </a:t>
            </a:r>
          </a:p>
        </p:txBody>
      </p:sp>
      <p:pic>
        <p:nvPicPr>
          <p:cNvPr id="370"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grpSp>
        <p:nvGrpSpPr>
          <p:cNvPr id="375" name="Group"/>
          <p:cNvGrpSpPr/>
          <p:nvPr/>
        </p:nvGrpSpPr>
        <p:grpSpPr>
          <a:xfrm>
            <a:off x="5356547" y="5739231"/>
            <a:ext cx="4287055" cy="4128527"/>
            <a:chOff x="0" y="0"/>
            <a:chExt cx="4287054" cy="4128525"/>
          </a:xfrm>
        </p:grpSpPr>
        <p:sp>
          <p:nvSpPr>
            <p:cNvPr id="371" name="Circle"/>
            <p:cNvSpPr/>
            <p:nvPr/>
          </p:nvSpPr>
          <p:spPr>
            <a:xfrm>
              <a:off x="158528" y="0"/>
              <a:ext cx="4128527" cy="4128526"/>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72" name="Picture 18" descr="Picture 18"/>
            <p:cNvPicPr>
              <a:picLocks noChangeAspect="1"/>
            </p:cNvPicPr>
            <p:nvPr/>
          </p:nvPicPr>
          <p:blipFill>
            <a:blip r:embed="rId7"/>
            <a:srcRect l="1721" t="1664" r="1723" b="1665"/>
            <a:stretch>
              <a:fillRect/>
            </a:stretch>
          </p:blipFill>
          <p:spPr>
            <a:xfrm>
              <a:off x="490758" y="322056"/>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73" name="Rounded Rectangle"/>
            <p:cNvSpPr/>
            <p:nvPr/>
          </p:nvSpPr>
          <p:spPr>
            <a:xfrm>
              <a:off x="0" y="587392"/>
              <a:ext cx="2365091" cy="685802"/>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74" name="Tree nuts"/>
            <p:cNvSpPr txBox="1"/>
            <p:nvPr/>
          </p:nvSpPr>
          <p:spPr>
            <a:xfrm>
              <a:off x="92291" y="598061"/>
              <a:ext cx="2145799"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Tree nuts</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378" name="Food allergy vs food intolerance"/>
          <p:cNvSpPr txBox="1"/>
          <p:nvPr/>
        </p:nvSpPr>
        <p:spPr>
          <a:xfrm>
            <a:off x="762000" y="382593"/>
            <a:ext cx="22733156"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Food allergy vs food intolerance</a:t>
            </a:r>
          </a:p>
        </p:txBody>
      </p:sp>
      <p:sp>
        <p:nvSpPr>
          <p:cNvPr id="379" name="Subtitle 2"/>
          <p:cNvSpPr txBox="1"/>
          <p:nvPr/>
        </p:nvSpPr>
        <p:spPr>
          <a:xfrm>
            <a:off x="1016001" y="3048000"/>
            <a:ext cx="14627753" cy="19572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4800">
                <a:solidFill>
                  <a:srgbClr val="636466"/>
                </a:solidFill>
              </a:defRPr>
            </a:lvl1pPr>
          </a:lstStyle>
          <a:p>
            <a:r>
              <a:t>Your body can react to a food in different ways. </a:t>
            </a:r>
          </a:p>
        </p:txBody>
      </p:sp>
      <p:sp>
        <p:nvSpPr>
          <p:cNvPr id="380" name="Circle"/>
          <p:cNvSpPr/>
          <p:nvPr/>
        </p:nvSpPr>
        <p:spPr>
          <a:xfrm>
            <a:off x="15050552" y="4765233"/>
            <a:ext cx="6293311" cy="6293311"/>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1" name="Circle"/>
          <p:cNvSpPr/>
          <p:nvPr/>
        </p:nvSpPr>
        <p:spPr>
          <a:xfrm>
            <a:off x="2488101" y="5074268"/>
            <a:ext cx="6293311" cy="629331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2" name="Not Equal 13"/>
          <p:cNvSpPr/>
          <p:nvPr/>
        </p:nvSpPr>
        <p:spPr>
          <a:xfrm>
            <a:off x="11282757" y="6539804"/>
            <a:ext cx="1922234" cy="1532622"/>
          </a:xfrm>
          <a:custGeom>
            <a:avLst/>
            <a:gdLst/>
            <a:ahLst/>
            <a:cxnLst>
              <a:cxn ang="0">
                <a:pos x="wd2" y="hd2"/>
              </a:cxn>
              <a:cxn ang="5400000">
                <a:pos x="wd2" y="hd2"/>
              </a:cxn>
              <a:cxn ang="10800000">
                <a:pos x="wd2" y="hd2"/>
              </a:cxn>
              <a:cxn ang="16200000">
                <a:pos x="wd2" y="hd2"/>
              </a:cxn>
            </a:cxnLst>
            <a:rect l="0" t="0" r="r" b="b"/>
            <a:pathLst>
              <a:path w="21600" h="21600" extrusionOk="0">
                <a:moveTo>
                  <a:pt x="0" y="4450"/>
                </a:moveTo>
                <a:lnTo>
                  <a:pt x="10488" y="4450"/>
                </a:lnTo>
                <a:lnTo>
                  <a:pt x="11779" y="0"/>
                </a:lnTo>
                <a:lnTo>
                  <a:pt x="15585" y="1738"/>
                </a:lnTo>
                <a:lnTo>
                  <a:pt x="14798" y="4450"/>
                </a:lnTo>
                <a:lnTo>
                  <a:pt x="21600" y="4450"/>
                </a:lnTo>
                <a:lnTo>
                  <a:pt x="21600" y="9530"/>
                </a:lnTo>
                <a:lnTo>
                  <a:pt x="13324" y="9530"/>
                </a:lnTo>
                <a:lnTo>
                  <a:pt x="12587" y="12070"/>
                </a:lnTo>
                <a:lnTo>
                  <a:pt x="21600" y="12070"/>
                </a:lnTo>
                <a:lnTo>
                  <a:pt x="21600" y="17150"/>
                </a:lnTo>
                <a:lnTo>
                  <a:pt x="11112" y="17150"/>
                </a:lnTo>
                <a:lnTo>
                  <a:pt x="9821" y="21600"/>
                </a:lnTo>
                <a:lnTo>
                  <a:pt x="6015" y="19862"/>
                </a:lnTo>
                <a:lnTo>
                  <a:pt x="6802" y="17150"/>
                </a:lnTo>
                <a:lnTo>
                  <a:pt x="0" y="17150"/>
                </a:lnTo>
                <a:lnTo>
                  <a:pt x="0" y="12070"/>
                </a:lnTo>
                <a:lnTo>
                  <a:pt x="8276" y="12070"/>
                </a:lnTo>
                <a:lnTo>
                  <a:pt x="9013" y="9530"/>
                </a:lnTo>
                <a:lnTo>
                  <a:pt x="0" y="9530"/>
                </a:lnTo>
                <a:close/>
              </a:path>
            </a:pathLst>
          </a:custGeom>
          <a:solidFill>
            <a:srgbClr val="9D9FA1"/>
          </a:solidFill>
          <a:ln w="12700">
            <a:miter lim="400000"/>
          </a:ln>
        </p:spPr>
        <p:txBody>
          <a:bodyPr lIns="91438" tIns="91438" rIns="91438" bIns="91438" anchor="ctr"/>
          <a:lstStyle/>
          <a:p>
            <a:pPr algn="ctr"/>
            <a:endParaRPr/>
          </a:p>
        </p:txBody>
      </p:sp>
      <p:sp>
        <p:nvSpPr>
          <p:cNvPr id="383" name="Content Placeholder 2"/>
          <p:cNvSpPr txBox="1"/>
          <p:nvPr/>
        </p:nvSpPr>
        <p:spPr>
          <a:xfrm>
            <a:off x="10055707" y="8367321"/>
            <a:ext cx="4376335" cy="1654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defTabSz="1371600">
              <a:lnSpc>
                <a:spcPct val="120000"/>
              </a:lnSpc>
              <a:spcBef>
                <a:spcPts val="2000"/>
              </a:spcBef>
              <a:defRPr sz="4200">
                <a:solidFill>
                  <a:srgbClr val="636466"/>
                </a:solidFill>
              </a:defRPr>
            </a:pPr>
            <a:r>
              <a:t>These are not </a:t>
            </a:r>
            <a:br/>
            <a:r>
              <a:t>the same.</a:t>
            </a:r>
          </a:p>
        </p:txBody>
      </p:sp>
      <p:sp>
        <p:nvSpPr>
          <p:cNvPr id="384" name="Circle"/>
          <p:cNvSpPr/>
          <p:nvPr/>
        </p:nvSpPr>
        <p:spPr>
          <a:xfrm>
            <a:off x="2805601" y="5391768"/>
            <a:ext cx="5334002" cy="5334003"/>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5" name="Food allergy involves your immune system"/>
          <p:cNvSpPr txBox="1"/>
          <p:nvPr/>
        </p:nvSpPr>
        <p:spPr>
          <a:xfrm>
            <a:off x="3547406" y="6587748"/>
            <a:ext cx="3850393" cy="3543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110000"/>
              </a:lnSpc>
              <a:defRPr sz="4800" b="1">
                <a:solidFill>
                  <a:srgbClr val="F2F3F2"/>
                </a:solidFill>
              </a:defRPr>
            </a:pPr>
            <a:r>
              <a:t>Food allergy </a:t>
            </a:r>
            <a:r>
              <a:rPr b="0"/>
              <a:t>involves your immune system</a:t>
            </a:r>
          </a:p>
        </p:txBody>
      </p:sp>
      <p:sp>
        <p:nvSpPr>
          <p:cNvPr id="386" name="Circle"/>
          <p:cNvSpPr/>
          <p:nvPr/>
        </p:nvSpPr>
        <p:spPr>
          <a:xfrm>
            <a:off x="6811271" y="8519279"/>
            <a:ext cx="2702129" cy="270212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387" name="Graphic 4" descr="Graphic 4"/>
          <p:cNvPicPr>
            <a:picLocks noChangeAspect="1"/>
          </p:cNvPicPr>
          <p:nvPr/>
        </p:nvPicPr>
        <p:blipFill>
          <a:blip r:embed="rId3"/>
          <a:stretch>
            <a:fillRect/>
          </a:stretch>
        </p:blipFill>
        <p:spPr>
          <a:xfrm>
            <a:off x="7235135" y="8904946"/>
            <a:ext cx="1905198" cy="1905198"/>
          </a:xfrm>
          <a:prstGeom prst="rect">
            <a:avLst/>
          </a:prstGeom>
          <a:ln w="12700">
            <a:miter lim="400000"/>
          </a:ln>
        </p:spPr>
      </p:pic>
      <p:sp>
        <p:nvSpPr>
          <p:cNvPr id="388" name="Circle"/>
          <p:cNvSpPr/>
          <p:nvPr/>
        </p:nvSpPr>
        <p:spPr>
          <a:xfrm>
            <a:off x="15335056" y="5391768"/>
            <a:ext cx="5334003" cy="533400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9" name="Circle"/>
          <p:cNvSpPr/>
          <p:nvPr/>
        </p:nvSpPr>
        <p:spPr>
          <a:xfrm>
            <a:off x="19340726" y="8519279"/>
            <a:ext cx="2702129" cy="2702127"/>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90" name="Food  intolerance  more commonly involves your digestive  system"/>
          <p:cNvSpPr txBox="1"/>
          <p:nvPr/>
        </p:nvSpPr>
        <p:spPr>
          <a:xfrm>
            <a:off x="15617442" y="5705985"/>
            <a:ext cx="4718431" cy="5029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110000"/>
              </a:lnSpc>
              <a:defRPr sz="4800" b="1">
                <a:solidFill>
                  <a:srgbClr val="F2F3F2"/>
                </a:solidFill>
              </a:defRPr>
            </a:pPr>
            <a:r>
              <a:t>Food </a:t>
            </a:r>
            <a:br/>
            <a:r>
              <a:t>intolerance</a:t>
            </a:r>
            <a:r>
              <a:rPr b="0"/>
              <a:t> </a:t>
            </a:r>
            <a:br>
              <a:rPr b="0"/>
            </a:br>
            <a:r>
              <a:rPr b="0"/>
              <a:t>more commonly involves your digestive </a:t>
            </a:r>
            <a:br>
              <a:rPr b="0"/>
            </a:br>
            <a:r>
              <a:rPr b="0"/>
              <a:t>system</a:t>
            </a:r>
          </a:p>
        </p:txBody>
      </p:sp>
      <p:pic>
        <p:nvPicPr>
          <p:cNvPr id="391" name="Graphic 6" descr="Graphic 6"/>
          <p:cNvPicPr>
            <a:picLocks noChangeAspect="1"/>
          </p:cNvPicPr>
          <p:nvPr/>
        </p:nvPicPr>
        <p:blipFill>
          <a:blip r:embed="rId4"/>
          <a:stretch>
            <a:fillRect/>
          </a:stretch>
        </p:blipFill>
        <p:spPr>
          <a:xfrm>
            <a:off x="19764689" y="8917841"/>
            <a:ext cx="1828802" cy="1828802"/>
          </a:xfrm>
          <a:prstGeom prst="rect">
            <a:avLst/>
          </a:prstGeom>
          <a:ln w="12700">
            <a:miter lim="400000"/>
          </a:ln>
        </p:spPr>
      </p:pic>
      <p:pic>
        <p:nvPicPr>
          <p:cNvPr id="392"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pic>
        <p:nvPicPr>
          <p:cNvPr id="397" name="Picture 4" descr="Picture 4"/>
          <p:cNvPicPr>
            <a:picLocks noChangeAspect="1"/>
          </p:cNvPicPr>
          <p:nvPr/>
        </p:nvPicPr>
        <p:blipFill>
          <a:blip r:embed="rId3"/>
          <a:srcRect t="2219"/>
          <a:stretch>
            <a:fillRect/>
          </a:stretch>
        </p:blipFill>
        <p:spPr>
          <a:xfrm>
            <a:off x="11387362" y="2651535"/>
            <a:ext cx="9524074" cy="9827349"/>
          </a:xfrm>
          <a:prstGeom prst="rect">
            <a:avLst/>
          </a:prstGeom>
          <a:ln w="12700">
            <a:miter lim="400000"/>
          </a:ln>
        </p:spPr>
      </p:pic>
      <p:sp>
        <p:nvSpPr>
          <p:cNvPr id="398" name="Your immune system"/>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Your immune system</a:t>
            </a:r>
          </a:p>
        </p:txBody>
      </p:sp>
      <p:sp>
        <p:nvSpPr>
          <p:cNvPr id="399" name="Subtitle 2"/>
          <p:cNvSpPr txBox="1"/>
          <p:nvPr/>
        </p:nvSpPr>
        <p:spPr>
          <a:xfrm>
            <a:off x="1016001" y="3048000"/>
            <a:ext cx="8743487" cy="8942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2000"/>
              </a:spcBef>
              <a:buSzPct val="100000"/>
              <a:buFont typeface="Arial"/>
              <a:buChar char="•"/>
              <a:defRPr sz="4800">
                <a:solidFill>
                  <a:srgbClr val="636466"/>
                </a:solidFill>
              </a:defRPr>
            </a:pPr>
            <a:r>
              <a:t>To be immune means </a:t>
            </a:r>
            <a:br/>
            <a:r>
              <a:t>to be </a:t>
            </a:r>
            <a:r>
              <a:rPr b="1"/>
              <a:t>protected</a:t>
            </a:r>
          </a:p>
          <a:p>
            <a:pPr marL="381000" indent="-381000">
              <a:lnSpc>
                <a:spcPct val="120000"/>
              </a:lnSpc>
              <a:spcBef>
                <a:spcPts val="2000"/>
              </a:spcBef>
              <a:buSzPct val="100000"/>
              <a:buFont typeface="Arial"/>
              <a:buChar char="•"/>
              <a:defRPr sz="4800">
                <a:solidFill>
                  <a:srgbClr val="636466"/>
                </a:solidFill>
              </a:defRPr>
            </a:pPr>
            <a:r>
              <a:t>Immune system = </a:t>
            </a:r>
            <a:r>
              <a:rPr b="1"/>
              <a:t>cells, tissues and organs working together</a:t>
            </a:r>
            <a:r>
              <a:t> to help protect </a:t>
            </a:r>
            <a:br/>
            <a:r>
              <a:t>you against invaders </a:t>
            </a:r>
            <a:br/>
            <a:r>
              <a:t>that seem harmful</a:t>
            </a:r>
          </a:p>
        </p:txBody>
      </p:sp>
      <p:pic>
        <p:nvPicPr>
          <p:cNvPr id="400"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Interior Page Option 2">
  <a:themeElements>
    <a:clrScheme name="Interior Page Option 2">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Interior Page Option 2">
      <a:majorFont>
        <a:latin typeface="Helvetica"/>
        <a:ea typeface="Helvetica"/>
        <a:cs typeface="Helvetica"/>
      </a:majorFont>
      <a:minorFont>
        <a:latin typeface="Arial"/>
        <a:ea typeface="Arial"/>
        <a:cs typeface="Arial"/>
      </a:minorFont>
    </a:fontScheme>
    <a:fmtScheme name="Interior Page Option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terior Page Option 2">
  <a:themeElements>
    <a:clrScheme name="Interior Page Option 2">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Interior Page Option 2">
      <a:majorFont>
        <a:latin typeface="Helvetica"/>
        <a:ea typeface="Helvetica"/>
        <a:cs typeface="Helvetica"/>
      </a:majorFont>
      <a:minorFont>
        <a:latin typeface="Arial"/>
        <a:ea typeface="Arial"/>
        <a:cs typeface="Arial"/>
      </a:minorFont>
    </a:fontScheme>
    <a:fmtScheme name="Interior Page Option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81C082B658B44C8C748199272C7243" ma:contentTypeVersion="14" ma:contentTypeDescription="Create a new document." ma:contentTypeScope="" ma:versionID="8c49335322750d899ffe37cd8b17b632">
  <xsd:schema xmlns:xsd="http://www.w3.org/2001/XMLSchema" xmlns:xs="http://www.w3.org/2001/XMLSchema" xmlns:p="http://schemas.microsoft.com/office/2006/metadata/properties" xmlns:ns2="53ff011f-ede2-4bb1-bc88-48631ce8b01d" xmlns:ns3="cb89d1c3-f7fa-48b1-9717-c4932f5a5f13" targetNamespace="http://schemas.microsoft.com/office/2006/metadata/properties" ma:root="true" ma:fieldsID="c8a9e1d29a40a7190e338dfd650b5f59" ns2:_="" ns3:_="">
    <xsd:import namespace="53ff011f-ede2-4bb1-bc88-48631ce8b01d"/>
    <xsd:import namespace="cb89d1c3-f7fa-48b1-9717-c4932f5a5f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ff011f-ede2-4bb1-bc88-48631ce8b0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eb97193-e0ce-4367-ad6b-44692868841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89d1c3-f7fa-48b1-9717-c4932f5a5f1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6f400ff-031e-40af-9826-b9dfdfba6a6b}" ma:internalName="TaxCatchAll" ma:showField="CatchAllData" ma:web="cb89d1c3-f7fa-48b1-9717-c4932f5a5f1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C133ED-B1F5-40D8-B8D1-AE28A6997837}">
  <ds:schemaRefs>
    <ds:schemaRef ds:uri="http://schemas.microsoft.com/sharepoint/v3/contenttype/forms"/>
  </ds:schemaRefs>
</ds:datastoreItem>
</file>

<file path=customXml/itemProps2.xml><?xml version="1.0" encoding="utf-8"?>
<ds:datastoreItem xmlns:ds="http://schemas.openxmlformats.org/officeDocument/2006/customXml" ds:itemID="{5A0B8DDE-AFE3-4A80-B99A-46FBA49433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ff011f-ede2-4bb1-bc88-48631ce8b01d"/>
    <ds:schemaRef ds:uri="cb89d1c3-f7fa-48b1-9717-c4932f5a5f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5455</Words>
  <Application>Microsoft Office PowerPoint</Application>
  <PresentationFormat>Custom</PresentationFormat>
  <Paragraphs>378</Paragraphs>
  <Slides>45</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Courier New</vt:lpstr>
      <vt:lpstr>Open Sans</vt:lpstr>
      <vt:lpstr>Interior Page Option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Alana</dc:creator>
  <cp:lastModifiedBy>Alana Elliott</cp:lastModifiedBy>
  <cp:revision>1</cp:revision>
  <dcterms:modified xsi:type="dcterms:W3CDTF">2023-05-09T21:11:54Z</dcterms:modified>
</cp:coreProperties>
</file>